
<file path=[Content_Types].xml><?xml version="1.0" encoding="utf-8"?>
<Types xmlns="http://schemas.openxmlformats.org/package/2006/content-types">
  <Default ContentType="application/vnd.openxmlformats-officedocument.oleObject" Extension="bin"/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x="18288000" cy="10287000"/>
  <p:notesSz cx="6858000" cy="9144000"/>
  <p:embeddedFontLst>
    <p:embeddedFont>
      <p:font typeface="Anantason Bold" charset="1" panose="00000000000000000000"/>
      <p:regular r:id="rId23"/>
    </p:embeddedFont>
    <p:embeddedFont>
      <p:font typeface="Anantason" charset="1" panose="00000000000000000000"/>
      <p:regular r:id="rId24"/>
    </p:embeddedFont>
    <p:embeddedFont>
      <p:font typeface="Open Sans" charset="1" panose="020B0606030504020204"/>
      <p:regular r:id="rId25"/>
    </p:embeddedFont>
    <p:embeddedFont>
      <p:font typeface="Anantason Condensed Bold" charset="1" panose="00000000000000000000"/>
      <p:regular r:id="rId26"/>
    </p:embeddedFont>
    <p:embeddedFont>
      <p:font typeface="Open Sans Bold" charset="1" panose="020B0806030504020204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26.png" Type="http://schemas.openxmlformats.org/officeDocument/2006/relationships/image"/><Relationship Id="rId4" Target="../media/image27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6.png" Type="http://schemas.openxmlformats.org/officeDocument/2006/relationships/image"/><Relationship Id="rId11" Target="../media/image37.svg" Type="http://schemas.openxmlformats.org/officeDocument/2006/relationships/image"/><Relationship Id="rId12" Target="../media/image38.png" Type="http://schemas.openxmlformats.org/officeDocument/2006/relationships/image"/><Relationship Id="rId13" Target="../media/image39.svg" Type="http://schemas.openxmlformats.org/officeDocument/2006/relationships/image"/><Relationship Id="rId2" Target="../media/image29.png" Type="http://schemas.openxmlformats.org/officeDocument/2006/relationships/image"/><Relationship Id="rId3" Target="../embeddings/oleObject1.bin" Type="http://schemas.openxmlformats.org/officeDocument/2006/relationships/oleObject"/><Relationship Id="rId4" Target="../media/image30.png" Type="http://schemas.openxmlformats.org/officeDocument/2006/relationships/image"/><Relationship Id="rId5" Target="../media/image31.svg" Type="http://schemas.openxmlformats.org/officeDocument/2006/relationships/image"/><Relationship Id="rId6" Target="../media/image32.png" Type="http://schemas.openxmlformats.org/officeDocument/2006/relationships/image"/><Relationship Id="rId7" Target="../media/image33.svg" Type="http://schemas.openxmlformats.org/officeDocument/2006/relationships/image"/><Relationship Id="rId8" Target="../media/image34.png" Type="http://schemas.openxmlformats.org/officeDocument/2006/relationships/image"/><Relationship Id="rId9" Target="../media/image35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0.png" Type="http://schemas.openxmlformats.org/officeDocument/2006/relationships/image"/><Relationship Id="rId3" Target="../media/image41.png" Type="http://schemas.openxmlformats.org/officeDocument/2006/relationships/image"/><Relationship Id="rId4" Target="../media/image42.png" Type="http://schemas.openxmlformats.org/officeDocument/2006/relationships/image"/><Relationship Id="rId5" Target="../media/image43.png" Type="http://schemas.openxmlformats.org/officeDocument/2006/relationships/image"/><Relationship Id="rId6" Target="../media/image44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5.png" Type="http://schemas.openxmlformats.org/officeDocument/2006/relationships/image"/><Relationship Id="rId3" Target="../media/image1.png" Type="http://schemas.openxmlformats.org/officeDocument/2006/relationships/image"/><Relationship Id="rId4" Target="../media/image18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3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png" Type="http://schemas.openxmlformats.org/officeDocument/2006/relationships/image"/><Relationship Id="rId4" Target="../media/image9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png" Type="http://schemas.openxmlformats.org/officeDocument/2006/relationships/image"/><Relationship Id="rId4" Target="../media/image12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png" Type="http://schemas.openxmlformats.org/officeDocument/2006/relationships/image"/><Relationship Id="rId4" Target="../media/image17.svg" Type="http://schemas.openxmlformats.org/officeDocument/2006/relationships/image"/><Relationship Id="rId5" Target="../media/image11.png" Type="http://schemas.openxmlformats.org/officeDocument/2006/relationships/image"/><Relationship Id="rId6" Target="../media/image18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png" Type="http://schemas.openxmlformats.org/officeDocument/2006/relationships/image"/><Relationship Id="rId4" Target="../media/image21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3.png" Type="http://schemas.openxmlformats.org/officeDocument/2006/relationships/image"/><Relationship Id="rId4" Target="../media/image2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E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951692" y="130760"/>
            <a:ext cx="2797097" cy="5474212"/>
          </a:xfrm>
          <a:custGeom>
            <a:avLst/>
            <a:gdLst/>
            <a:ahLst/>
            <a:cxnLst/>
            <a:rect r="r" b="b" t="t" l="l"/>
            <a:pathLst>
              <a:path h="5474212" w="2797097">
                <a:moveTo>
                  <a:pt x="0" y="0"/>
                </a:moveTo>
                <a:lnTo>
                  <a:pt x="2797098" y="0"/>
                </a:lnTo>
                <a:lnTo>
                  <a:pt x="2797098" y="5474211"/>
                </a:lnTo>
                <a:lnTo>
                  <a:pt x="0" y="547421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4639815"/>
            <a:ext cx="6132686" cy="4088457"/>
          </a:xfrm>
          <a:custGeom>
            <a:avLst/>
            <a:gdLst/>
            <a:ahLst/>
            <a:cxnLst/>
            <a:rect r="r" b="b" t="t" l="l"/>
            <a:pathLst>
              <a:path h="4088457" w="6132686">
                <a:moveTo>
                  <a:pt x="0" y="0"/>
                </a:moveTo>
                <a:lnTo>
                  <a:pt x="6132686" y="0"/>
                </a:lnTo>
                <a:lnTo>
                  <a:pt x="6132686" y="4088458"/>
                </a:lnTo>
                <a:lnTo>
                  <a:pt x="0" y="40884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31770" y="658435"/>
            <a:ext cx="3809041" cy="937976"/>
          </a:xfrm>
          <a:custGeom>
            <a:avLst/>
            <a:gdLst/>
            <a:ahLst/>
            <a:cxnLst/>
            <a:rect r="r" b="b" t="t" l="l"/>
            <a:pathLst>
              <a:path h="937976" w="3809041">
                <a:moveTo>
                  <a:pt x="0" y="0"/>
                </a:moveTo>
                <a:lnTo>
                  <a:pt x="3809041" y="0"/>
                </a:lnTo>
                <a:lnTo>
                  <a:pt x="3809041" y="937977"/>
                </a:lnTo>
                <a:lnTo>
                  <a:pt x="0" y="93797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109232" y="2734516"/>
            <a:ext cx="8069536" cy="190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9641"/>
              </a:lnSpc>
            </a:pPr>
            <a:r>
              <a:rPr lang="en-US" b="true" sz="6887">
                <a:solidFill>
                  <a:srgbClr val="000000"/>
                </a:solidFill>
                <a:latin typeface="Anantason Bold"/>
                <a:ea typeface="Anantason Bold"/>
                <a:cs typeface="Anantason Bold"/>
                <a:sym typeface="Anantason Bold"/>
              </a:rPr>
              <a:t>PROYECTO MINIFIT</a:t>
            </a:r>
          </a:p>
          <a:p>
            <a:pPr algn="r">
              <a:lnSpc>
                <a:spcPts val="5509"/>
              </a:lnSpc>
              <a:spcBef>
                <a:spcPct val="0"/>
              </a:spcBef>
            </a:pPr>
            <a:r>
              <a:rPr lang="en-US" b="true" sz="3935">
                <a:solidFill>
                  <a:srgbClr val="000000"/>
                </a:solidFill>
                <a:latin typeface="Anantason Bold"/>
                <a:ea typeface="Anantason Bold"/>
                <a:cs typeface="Anantason Bold"/>
                <a:sym typeface="Anantason Bold"/>
              </a:rPr>
              <a:t>INGENIERÍA EN INFORMÁTICA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144000" y="6445762"/>
            <a:ext cx="6777741" cy="25552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61"/>
              </a:lnSpc>
            </a:pPr>
            <a:r>
              <a:rPr lang="en-US" sz="2901" b="true">
                <a:solidFill>
                  <a:srgbClr val="000000"/>
                </a:solidFill>
                <a:latin typeface="Anantason Bold"/>
                <a:ea typeface="Anantason Bold"/>
                <a:cs typeface="Anantason Bold"/>
                <a:sym typeface="Anantason Bold"/>
              </a:rPr>
              <a:t>Integrantes:</a:t>
            </a:r>
            <a:r>
              <a:rPr lang="en-US" sz="2901">
                <a:solidFill>
                  <a:srgbClr val="000000"/>
                </a:solidFill>
                <a:latin typeface="Anantason"/>
                <a:ea typeface="Anantason"/>
                <a:cs typeface="Anantason"/>
                <a:sym typeface="Anantason"/>
              </a:rPr>
              <a:t> Dyland Martinez Cisternas</a:t>
            </a:r>
          </a:p>
          <a:p>
            <a:pPr algn="l">
              <a:lnSpc>
                <a:spcPts val="4061"/>
              </a:lnSpc>
            </a:pPr>
            <a:r>
              <a:rPr lang="en-US" sz="2901">
                <a:solidFill>
                  <a:srgbClr val="000000"/>
                </a:solidFill>
                <a:latin typeface="Anantason"/>
                <a:ea typeface="Anantason"/>
                <a:cs typeface="Anantason"/>
                <a:sym typeface="Anantason"/>
              </a:rPr>
              <a:t>                        Polet Adasme Peñailillo</a:t>
            </a:r>
          </a:p>
          <a:p>
            <a:pPr algn="l">
              <a:lnSpc>
                <a:spcPts val="4061"/>
              </a:lnSpc>
            </a:pPr>
            <a:r>
              <a:rPr lang="en-US" sz="2901">
                <a:solidFill>
                  <a:srgbClr val="000000"/>
                </a:solidFill>
                <a:latin typeface="Anantason"/>
                <a:ea typeface="Anantason"/>
                <a:cs typeface="Anantason"/>
                <a:sym typeface="Anantason"/>
              </a:rPr>
              <a:t>                        Fernanda Barra Reyes</a:t>
            </a:r>
          </a:p>
          <a:p>
            <a:pPr algn="l">
              <a:lnSpc>
                <a:spcPts val="4061"/>
              </a:lnSpc>
            </a:pPr>
            <a:r>
              <a:rPr lang="en-US" sz="2901" b="true">
                <a:solidFill>
                  <a:srgbClr val="000000"/>
                </a:solidFill>
                <a:latin typeface="Anantason Bold"/>
                <a:ea typeface="Anantason Bold"/>
                <a:cs typeface="Anantason Bold"/>
                <a:sym typeface="Anantason Bold"/>
              </a:rPr>
              <a:t>Sección:</a:t>
            </a:r>
            <a:r>
              <a:rPr lang="en-US" sz="2901">
                <a:solidFill>
                  <a:srgbClr val="000000"/>
                </a:solidFill>
                <a:latin typeface="Anantason"/>
                <a:ea typeface="Anantason"/>
                <a:cs typeface="Anantason"/>
                <a:sym typeface="Anantason"/>
              </a:rPr>
              <a:t> Capstone-007v</a:t>
            </a:r>
          </a:p>
          <a:p>
            <a:pPr algn="l">
              <a:lnSpc>
                <a:spcPts val="4061"/>
              </a:lnSpc>
              <a:spcBef>
                <a:spcPct val="0"/>
              </a:spcBef>
            </a:pPr>
            <a:r>
              <a:rPr lang="en-US" b="true" sz="2901">
                <a:solidFill>
                  <a:srgbClr val="000000"/>
                </a:solidFill>
                <a:latin typeface="Anantason Bold"/>
                <a:ea typeface="Anantason Bold"/>
                <a:cs typeface="Anantason Bold"/>
                <a:sym typeface="Anantason Bold"/>
              </a:rPr>
              <a:t>Docente:</a:t>
            </a:r>
            <a:r>
              <a:rPr lang="en-US" sz="2901">
                <a:solidFill>
                  <a:srgbClr val="000000"/>
                </a:solidFill>
                <a:latin typeface="Anantason"/>
                <a:ea typeface="Anantason"/>
                <a:cs typeface="Anantason"/>
                <a:sym typeface="Anantason"/>
              </a:rPr>
              <a:t> Fernando Herrera Francesconi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E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147830" y="2783569"/>
            <a:ext cx="13244533" cy="5597776"/>
          </a:xfrm>
          <a:custGeom>
            <a:avLst/>
            <a:gdLst/>
            <a:ahLst/>
            <a:cxnLst/>
            <a:rect r="r" b="b" t="t" l="l"/>
            <a:pathLst>
              <a:path h="5597776" w="13244533">
                <a:moveTo>
                  <a:pt x="0" y="0"/>
                </a:moveTo>
                <a:lnTo>
                  <a:pt x="13244533" y="0"/>
                </a:lnTo>
                <a:lnTo>
                  <a:pt x="13244533" y="5597776"/>
                </a:lnTo>
                <a:lnTo>
                  <a:pt x="0" y="55977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6124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430091" y="401182"/>
            <a:ext cx="2060601" cy="1858287"/>
          </a:xfrm>
          <a:custGeom>
            <a:avLst/>
            <a:gdLst/>
            <a:ahLst/>
            <a:cxnLst/>
            <a:rect r="r" b="b" t="t" l="l"/>
            <a:pathLst>
              <a:path h="1858287" w="2060601">
                <a:moveTo>
                  <a:pt x="0" y="0"/>
                </a:moveTo>
                <a:lnTo>
                  <a:pt x="2060601" y="0"/>
                </a:lnTo>
                <a:lnTo>
                  <a:pt x="2060601" y="1858287"/>
                </a:lnTo>
                <a:lnTo>
                  <a:pt x="0" y="18582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973456" y="952500"/>
            <a:ext cx="5796641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b="true" sz="3999">
                <a:solidFill>
                  <a:srgbClr val="000000"/>
                </a:solidFill>
                <a:latin typeface="Anantason Bold"/>
                <a:ea typeface="Anantason Bold"/>
                <a:cs typeface="Anantason Bold"/>
                <a:sym typeface="Anantason Bold"/>
              </a:rPr>
              <a:t>ESTUDIO DE MERCADO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E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081713" y="-147116"/>
            <a:ext cx="13912155" cy="10434116"/>
          </a:xfrm>
          <a:custGeom>
            <a:avLst/>
            <a:gdLst/>
            <a:ahLst/>
            <a:cxnLst/>
            <a:rect r="r" b="b" t="t" l="l"/>
            <a:pathLst>
              <a:path h="10434116" w="13912155">
                <a:moveTo>
                  <a:pt x="0" y="0"/>
                </a:moveTo>
                <a:lnTo>
                  <a:pt x="13912155" y="0"/>
                </a:lnTo>
                <a:lnTo>
                  <a:pt x="13912155" y="10434116"/>
                </a:lnTo>
                <a:lnTo>
                  <a:pt x="0" y="104341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E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Object 2" id="2"/>
          <p:cNvGraphicFramePr/>
          <p:nvPr/>
        </p:nvGraphicFramePr>
        <p:xfrm>
          <a:off x="1200355" y="3009696"/>
          <a:ext cx="5057775" cy="2933700"/>
        </p:xfrm>
        <a:graphic>
          <a:graphicData uri="http://schemas.openxmlformats.org/presentationml/2006/ole">
            <p:oleObj imgW="6057900" imgH="3937000" r:id="rId3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2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  <p:sp>
        <p:nvSpPr>
          <p:cNvPr name="Freeform 3" id="3"/>
          <p:cNvSpPr/>
          <p:nvPr/>
        </p:nvSpPr>
        <p:spPr>
          <a:xfrm flipH="false" flipV="false" rot="0">
            <a:off x="6026408" y="404374"/>
            <a:ext cx="1701366" cy="1663085"/>
          </a:xfrm>
          <a:custGeom>
            <a:avLst/>
            <a:gdLst/>
            <a:ahLst/>
            <a:cxnLst/>
            <a:rect r="r" b="b" t="t" l="l"/>
            <a:pathLst>
              <a:path h="1663085" w="1701366">
                <a:moveTo>
                  <a:pt x="0" y="0"/>
                </a:moveTo>
                <a:lnTo>
                  <a:pt x="1701366" y="0"/>
                </a:lnTo>
                <a:lnTo>
                  <a:pt x="1701366" y="1663085"/>
                </a:lnTo>
                <a:lnTo>
                  <a:pt x="0" y="16630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073115" y="5956528"/>
            <a:ext cx="1299122" cy="878531"/>
          </a:xfrm>
          <a:custGeom>
            <a:avLst/>
            <a:gdLst/>
            <a:ahLst/>
            <a:cxnLst/>
            <a:rect r="r" b="b" t="t" l="l"/>
            <a:pathLst>
              <a:path h="878531" w="1299122">
                <a:moveTo>
                  <a:pt x="0" y="0"/>
                </a:moveTo>
                <a:lnTo>
                  <a:pt x="1299122" y="0"/>
                </a:lnTo>
                <a:lnTo>
                  <a:pt x="1299122" y="878531"/>
                </a:lnTo>
                <a:lnTo>
                  <a:pt x="0" y="87853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257687">
            <a:off x="11114516" y="4241410"/>
            <a:ext cx="3216320" cy="1280680"/>
          </a:xfrm>
          <a:custGeom>
            <a:avLst/>
            <a:gdLst/>
            <a:ahLst/>
            <a:cxnLst/>
            <a:rect r="r" b="b" t="t" l="l"/>
            <a:pathLst>
              <a:path h="1280680" w="3216320">
                <a:moveTo>
                  <a:pt x="0" y="0"/>
                </a:moveTo>
                <a:lnTo>
                  <a:pt x="3216320" y="0"/>
                </a:lnTo>
                <a:lnTo>
                  <a:pt x="3216320" y="1280680"/>
                </a:lnTo>
                <a:lnTo>
                  <a:pt x="0" y="128068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021004" y="5192840"/>
            <a:ext cx="2265546" cy="2027664"/>
          </a:xfrm>
          <a:custGeom>
            <a:avLst/>
            <a:gdLst/>
            <a:ahLst/>
            <a:cxnLst/>
            <a:rect r="r" b="b" t="t" l="l"/>
            <a:pathLst>
              <a:path h="2027664" w="2265546">
                <a:moveTo>
                  <a:pt x="0" y="0"/>
                </a:moveTo>
                <a:lnTo>
                  <a:pt x="2265546" y="0"/>
                </a:lnTo>
                <a:lnTo>
                  <a:pt x="2265546" y="2027663"/>
                </a:lnTo>
                <a:lnTo>
                  <a:pt x="0" y="202766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374274" y="5192840"/>
            <a:ext cx="1974876" cy="1969939"/>
          </a:xfrm>
          <a:custGeom>
            <a:avLst/>
            <a:gdLst/>
            <a:ahLst/>
            <a:cxnLst/>
            <a:rect r="r" b="b" t="t" l="l"/>
            <a:pathLst>
              <a:path h="1969939" w="1974876">
                <a:moveTo>
                  <a:pt x="0" y="0"/>
                </a:moveTo>
                <a:lnTo>
                  <a:pt x="1974877" y="0"/>
                </a:lnTo>
                <a:lnTo>
                  <a:pt x="1974877" y="1969939"/>
                </a:lnTo>
                <a:lnTo>
                  <a:pt x="0" y="196993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613558" y="1019938"/>
            <a:ext cx="6100235" cy="1384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b="true">
                <a:solidFill>
                  <a:srgbClr val="000000"/>
                </a:solidFill>
                <a:latin typeface="Anantason Condensed Bold"/>
                <a:ea typeface="Anantason Condensed Bold"/>
                <a:cs typeface="Anantason Condensed Bold"/>
                <a:sym typeface="Anantason Condensed Bold"/>
              </a:rPr>
              <a:t>COSTOS Y ESTRATEGIA</a:t>
            </a:r>
          </a:p>
          <a:p>
            <a:pPr algn="l">
              <a:lnSpc>
                <a:spcPts val="5599"/>
              </a:lnSpc>
              <a:spcBef>
                <a:spcPct val="0"/>
              </a:spcBef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9803814" y="2597581"/>
            <a:ext cx="5762526" cy="7385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20"/>
              </a:lnSpc>
            </a:pPr>
            <a:r>
              <a:rPr lang="en-US" sz="4300" b="true">
                <a:solidFill>
                  <a:srgbClr val="000000"/>
                </a:solidFill>
                <a:latin typeface="Anantason Bold"/>
                <a:ea typeface="Anantason Bold"/>
                <a:cs typeface="Anantason Bold"/>
                <a:sym typeface="Anantason Bold"/>
              </a:rPr>
              <a:t>Patrocinio x Publicidad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10599961">
            <a:off x="10961765" y="6927499"/>
            <a:ext cx="3216320" cy="1280680"/>
          </a:xfrm>
          <a:custGeom>
            <a:avLst/>
            <a:gdLst/>
            <a:ahLst/>
            <a:cxnLst/>
            <a:rect r="r" b="b" t="t" l="l"/>
            <a:pathLst>
              <a:path h="1280680" w="3216320">
                <a:moveTo>
                  <a:pt x="0" y="0"/>
                </a:moveTo>
                <a:lnTo>
                  <a:pt x="3216320" y="0"/>
                </a:lnTo>
                <a:lnTo>
                  <a:pt x="3216320" y="1280680"/>
                </a:lnTo>
                <a:lnTo>
                  <a:pt x="0" y="128068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E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617410" y="2239817"/>
            <a:ext cx="3798527" cy="2834285"/>
          </a:xfrm>
          <a:custGeom>
            <a:avLst/>
            <a:gdLst/>
            <a:ahLst/>
            <a:cxnLst/>
            <a:rect r="r" b="b" t="t" l="l"/>
            <a:pathLst>
              <a:path h="2834285" w="3798527">
                <a:moveTo>
                  <a:pt x="0" y="0"/>
                </a:moveTo>
                <a:lnTo>
                  <a:pt x="3798527" y="0"/>
                </a:lnTo>
                <a:lnTo>
                  <a:pt x="3798527" y="2834285"/>
                </a:lnTo>
                <a:lnTo>
                  <a:pt x="0" y="28342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009362" y="4709271"/>
            <a:ext cx="3533799" cy="3533799"/>
          </a:xfrm>
          <a:custGeom>
            <a:avLst/>
            <a:gdLst/>
            <a:ahLst/>
            <a:cxnLst/>
            <a:rect r="r" b="b" t="t" l="l"/>
            <a:pathLst>
              <a:path h="3533799" w="3533799">
                <a:moveTo>
                  <a:pt x="0" y="0"/>
                </a:moveTo>
                <a:lnTo>
                  <a:pt x="3533799" y="0"/>
                </a:lnTo>
                <a:lnTo>
                  <a:pt x="3533799" y="3533798"/>
                </a:lnTo>
                <a:lnTo>
                  <a:pt x="0" y="35337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166893" y="3030494"/>
            <a:ext cx="2956559" cy="4615517"/>
          </a:xfrm>
          <a:custGeom>
            <a:avLst/>
            <a:gdLst/>
            <a:ahLst/>
            <a:cxnLst/>
            <a:rect r="r" b="b" t="t" l="l"/>
            <a:pathLst>
              <a:path h="4615517" w="2956559">
                <a:moveTo>
                  <a:pt x="0" y="0"/>
                </a:moveTo>
                <a:lnTo>
                  <a:pt x="2956559" y="0"/>
                </a:lnTo>
                <a:lnTo>
                  <a:pt x="2956559" y="4615517"/>
                </a:lnTo>
                <a:lnTo>
                  <a:pt x="0" y="461551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06269" y="1590415"/>
            <a:ext cx="7315200" cy="2066544"/>
          </a:xfrm>
          <a:custGeom>
            <a:avLst/>
            <a:gdLst/>
            <a:ahLst/>
            <a:cxnLst/>
            <a:rect r="r" b="b" t="t" l="l"/>
            <a:pathLst>
              <a:path h="2066544" w="7315200">
                <a:moveTo>
                  <a:pt x="0" y="0"/>
                </a:moveTo>
                <a:lnTo>
                  <a:pt x="7315200" y="0"/>
                </a:lnTo>
                <a:lnTo>
                  <a:pt x="7315200" y="2066544"/>
                </a:lnTo>
                <a:lnTo>
                  <a:pt x="0" y="206654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8218283" y="606107"/>
            <a:ext cx="8720501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b="true" sz="3999">
                <a:solidFill>
                  <a:srgbClr val="000000"/>
                </a:solidFill>
                <a:latin typeface="Anantason Bold"/>
                <a:ea typeface="Anantason Bold"/>
                <a:cs typeface="Anantason Bold"/>
                <a:sym typeface="Anantason Bold"/>
              </a:rPr>
              <a:t>TECNOLOGÍAS DEL DESARROLLO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298118" y="4362965"/>
            <a:ext cx="7315200" cy="2066544"/>
          </a:xfrm>
          <a:custGeom>
            <a:avLst/>
            <a:gdLst/>
            <a:ahLst/>
            <a:cxnLst/>
            <a:rect r="r" b="b" t="t" l="l"/>
            <a:pathLst>
              <a:path h="2066544" w="7315200">
                <a:moveTo>
                  <a:pt x="0" y="0"/>
                </a:moveTo>
                <a:lnTo>
                  <a:pt x="7315200" y="0"/>
                </a:lnTo>
                <a:lnTo>
                  <a:pt x="7315200" y="2066544"/>
                </a:lnTo>
                <a:lnTo>
                  <a:pt x="0" y="206654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06269" y="7285603"/>
            <a:ext cx="7315200" cy="2066544"/>
          </a:xfrm>
          <a:custGeom>
            <a:avLst/>
            <a:gdLst/>
            <a:ahLst/>
            <a:cxnLst/>
            <a:rect r="r" b="b" t="t" l="l"/>
            <a:pathLst>
              <a:path h="2066544" w="7315200">
                <a:moveTo>
                  <a:pt x="0" y="0"/>
                </a:moveTo>
                <a:lnTo>
                  <a:pt x="7315200" y="0"/>
                </a:lnTo>
                <a:lnTo>
                  <a:pt x="7315200" y="2066544"/>
                </a:lnTo>
                <a:lnTo>
                  <a:pt x="0" y="206654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184121" y="4642596"/>
            <a:ext cx="3359497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Fi</a:t>
            </a: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rebase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Firestore NOSQL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8430" y="1850029"/>
            <a:ext cx="7315200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Ionic + </a:t>
            </a: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Angular 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Capacitor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84268" y="7619499"/>
            <a:ext cx="5343525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Op</a:t>
            </a: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enFoodFacts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Firebase Cloud Messaging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98118" y="962025"/>
            <a:ext cx="7315200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Frontend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8430" y="3782575"/>
            <a:ext cx="7315200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Backend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2862" y="6734309"/>
            <a:ext cx="7315200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APIS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E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575068" y="2877424"/>
            <a:ext cx="3609184" cy="5413776"/>
          </a:xfrm>
          <a:custGeom>
            <a:avLst/>
            <a:gdLst/>
            <a:ahLst/>
            <a:cxnLst/>
            <a:rect r="r" b="b" t="t" l="l"/>
            <a:pathLst>
              <a:path h="5413776" w="3609184">
                <a:moveTo>
                  <a:pt x="0" y="0"/>
                </a:moveTo>
                <a:lnTo>
                  <a:pt x="3609185" y="0"/>
                </a:lnTo>
                <a:lnTo>
                  <a:pt x="3609185" y="5413776"/>
                </a:lnTo>
                <a:lnTo>
                  <a:pt x="0" y="54137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15436" y="2406394"/>
            <a:ext cx="3341433" cy="6539534"/>
          </a:xfrm>
          <a:custGeom>
            <a:avLst/>
            <a:gdLst/>
            <a:ahLst/>
            <a:cxnLst/>
            <a:rect r="r" b="b" t="t" l="l"/>
            <a:pathLst>
              <a:path h="6539534" w="3341433">
                <a:moveTo>
                  <a:pt x="0" y="0"/>
                </a:moveTo>
                <a:lnTo>
                  <a:pt x="3341433" y="0"/>
                </a:lnTo>
                <a:lnTo>
                  <a:pt x="3341433" y="6539534"/>
                </a:lnTo>
                <a:lnTo>
                  <a:pt x="0" y="65395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390307" y="2130847"/>
            <a:ext cx="4361464" cy="6539534"/>
          </a:xfrm>
          <a:custGeom>
            <a:avLst/>
            <a:gdLst/>
            <a:ahLst/>
            <a:cxnLst/>
            <a:rect r="r" b="b" t="t" l="l"/>
            <a:pathLst>
              <a:path h="6539534" w="4361464">
                <a:moveTo>
                  <a:pt x="0" y="0"/>
                </a:moveTo>
                <a:lnTo>
                  <a:pt x="4361464" y="0"/>
                </a:lnTo>
                <a:lnTo>
                  <a:pt x="4361464" y="6539534"/>
                </a:lnTo>
                <a:lnTo>
                  <a:pt x="0" y="653953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792190" y="650875"/>
            <a:ext cx="5365618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b="true" sz="3999">
                <a:solidFill>
                  <a:srgbClr val="000000"/>
                </a:solidFill>
                <a:latin typeface="Anantason Bold"/>
                <a:ea typeface="Anantason Bold"/>
                <a:cs typeface="Anantason Bold"/>
                <a:sym typeface="Anantason Bold"/>
              </a:rPr>
              <a:t>MOCKUP APP MÓVIL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301589" y="9068117"/>
            <a:ext cx="3769126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b="true">
                <a:solidFill>
                  <a:srgbClr val="000000"/>
                </a:solidFill>
                <a:latin typeface="Anantason Bold"/>
                <a:ea typeface="Anantason Bold"/>
                <a:cs typeface="Anantason Bold"/>
                <a:sym typeface="Anantason Bold"/>
              </a:rPr>
              <a:t>INICIO/HOME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716946" y="9031605"/>
            <a:ext cx="5325428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b="true">
                <a:solidFill>
                  <a:srgbClr val="000000"/>
                </a:solidFill>
                <a:latin typeface="Anantason Bold"/>
                <a:ea typeface="Anantason Bold"/>
                <a:cs typeface="Anantason Bold"/>
                <a:sym typeface="Anantason Bold"/>
              </a:rPr>
              <a:t>INICIO DE SESIÓN/LOGIN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908325" y="9031605"/>
            <a:ext cx="5325428" cy="824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b="true">
                <a:solidFill>
                  <a:srgbClr val="000000"/>
                </a:solidFill>
                <a:latin typeface="Anantason Bold"/>
                <a:ea typeface="Anantason Bold"/>
                <a:cs typeface="Anantason Bold"/>
                <a:sym typeface="Anantason Bold"/>
              </a:rPr>
              <a:t>REGISTRO DE INFORMACIÓN</a:t>
            </a:r>
          </a:p>
          <a:p>
            <a:pPr algn="ctr">
              <a:lnSpc>
                <a:spcPts val="3359"/>
              </a:lnSpc>
            </a:pPr>
            <a:r>
              <a:rPr lang="en-US" sz="2400" b="true">
                <a:solidFill>
                  <a:srgbClr val="000000"/>
                </a:solidFill>
                <a:latin typeface="Anantason Bold"/>
                <a:ea typeface="Anantason Bold"/>
                <a:cs typeface="Anantason Bold"/>
                <a:sym typeface="Anantason Bold"/>
              </a:rPr>
              <a:t>DEL NIÑO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E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846191" y="1269107"/>
            <a:ext cx="10009238" cy="6672825"/>
          </a:xfrm>
          <a:custGeom>
            <a:avLst/>
            <a:gdLst/>
            <a:ahLst/>
            <a:cxnLst/>
            <a:rect r="r" b="b" t="t" l="l"/>
            <a:pathLst>
              <a:path h="6672825" w="10009238">
                <a:moveTo>
                  <a:pt x="0" y="0"/>
                </a:moveTo>
                <a:lnTo>
                  <a:pt x="10009238" y="0"/>
                </a:lnTo>
                <a:lnTo>
                  <a:pt x="10009238" y="6672826"/>
                </a:lnTo>
                <a:lnTo>
                  <a:pt x="0" y="66728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526982" y="1358105"/>
            <a:ext cx="5045412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b="true" sz="3999">
                <a:solidFill>
                  <a:srgbClr val="000000"/>
                </a:solidFill>
                <a:latin typeface="Anantason Bold"/>
                <a:ea typeface="Anantason Bold"/>
                <a:cs typeface="Anantason Bold"/>
                <a:sym typeface="Anantason Bold"/>
              </a:rPr>
              <a:t>MOCKUP PWA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8868855" y="7894308"/>
            <a:ext cx="5963911" cy="1243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b="true">
                <a:solidFill>
                  <a:srgbClr val="000000"/>
                </a:solidFill>
                <a:latin typeface="Anantason Bold"/>
                <a:ea typeface="Anantason Bold"/>
                <a:cs typeface="Anantason Bold"/>
                <a:sym typeface="Anantason Bold"/>
              </a:rPr>
              <a:t>MENÚ Y SECCIÓN DE ALIMENTACIÓN DONDE SE REGISTRA LOS ALIMENTOS DEL PEQUEÑO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E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459379" y="3385027"/>
            <a:ext cx="13702959" cy="28322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44"/>
              </a:lnSpc>
            </a:pPr>
            <a:r>
              <a:rPr lang="en-US" sz="3245">
                <a:solidFill>
                  <a:srgbClr val="000000"/>
                </a:solidFill>
                <a:latin typeface="Anantason"/>
                <a:ea typeface="Anantason"/>
                <a:cs typeface="Anantason"/>
                <a:sym typeface="Anantason"/>
              </a:rPr>
              <a:t>MiniFit propone una solución concreta y alcanzable: </a:t>
            </a:r>
            <a:r>
              <a:rPr lang="en-US" sz="3245" b="true">
                <a:solidFill>
                  <a:srgbClr val="000000"/>
                </a:solidFill>
                <a:latin typeface="Anantason Bold"/>
                <a:ea typeface="Anantason Bold"/>
                <a:cs typeface="Anantason Bold"/>
                <a:sym typeface="Anantason Bold"/>
              </a:rPr>
              <a:t>registrar</a:t>
            </a:r>
            <a:r>
              <a:rPr lang="en-US" sz="3245">
                <a:solidFill>
                  <a:srgbClr val="000000"/>
                </a:solidFill>
                <a:latin typeface="Anantason"/>
                <a:ea typeface="Anantason"/>
                <a:cs typeface="Anantason"/>
                <a:sym typeface="Anantason"/>
              </a:rPr>
              <a:t> lo diario, </a:t>
            </a:r>
            <a:r>
              <a:rPr lang="en-US" sz="3245" b="true">
                <a:solidFill>
                  <a:srgbClr val="000000"/>
                </a:solidFill>
                <a:latin typeface="Anantason Bold"/>
                <a:ea typeface="Anantason Bold"/>
                <a:cs typeface="Anantason Bold"/>
                <a:sym typeface="Anantason Bold"/>
              </a:rPr>
              <a:t>visualizar</a:t>
            </a:r>
            <a:r>
              <a:rPr lang="en-US" sz="3245">
                <a:solidFill>
                  <a:srgbClr val="000000"/>
                </a:solidFill>
                <a:latin typeface="Anantason"/>
                <a:ea typeface="Anantason"/>
                <a:cs typeface="Anantason"/>
                <a:sym typeface="Anantason"/>
              </a:rPr>
              <a:t> con simpleza y </a:t>
            </a:r>
            <a:r>
              <a:rPr lang="en-US" sz="3245" b="true">
                <a:solidFill>
                  <a:srgbClr val="000000"/>
                </a:solidFill>
                <a:latin typeface="Anantason Bold"/>
                <a:ea typeface="Anantason Bold"/>
                <a:cs typeface="Anantason Bold"/>
                <a:sym typeface="Anantason Bold"/>
              </a:rPr>
              <a:t>educar</a:t>
            </a:r>
            <a:r>
              <a:rPr lang="en-US" sz="3245">
                <a:solidFill>
                  <a:srgbClr val="000000"/>
                </a:solidFill>
                <a:latin typeface="Anantason"/>
                <a:ea typeface="Anantason"/>
                <a:cs typeface="Anantason"/>
                <a:sym typeface="Anantason"/>
              </a:rPr>
              <a:t> con información clara. Con el </a:t>
            </a:r>
            <a:r>
              <a:rPr lang="en-US" sz="3245" b="true">
                <a:solidFill>
                  <a:srgbClr val="000000"/>
                </a:solidFill>
                <a:latin typeface="Anantason Bold"/>
                <a:ea typeface="Anantason Bold"/>
                <a:cs typeface="Anantason Bold"/>
                <a:sym typeface="Anantason Bold"/>
              </a:rPr>
              <a:t>MVP Web + Android</a:t>
            </a:r>
            <a:r>
              <a:rPr lang="en-US" sz="3245">
                <a:solidFill>
                  <a:srgbClr val="000000"/>
                </a:solidFill>
                <a:latin typeface="Anantason"/>
                <a:ea typeface="Anantason"/>
                <a:cs typeface="Anantason"/>
                <a:sym typeface="Anantason"/>
              </a:rPr>
              <a:t> validaremos con apoderados y ajustaremos. </a:t>
            </a:r>
            <a:r>
              <a:rPr lang="en-US" sz="3245" b="true">
                <a:solidFill>
                  <a:srgbClr val="000000"/>
                </a:solidFill>
                <a:latin typeface="Anantason Bold"/>
                <a:ea typeface="Anantason Bold"/>
                <a:cs typeface="Anantason Bold"/>
                <a:sym typeface="Anantason Bold"/>
              </a:rPr>
              <a:t>Nuestro objetivo no es sustituir profesionales</a:t>
            </a:r>
            <a:r>
              <a:rPr lang="en-US" sz="3245">
                <a:solidFill>
                  <a:srgbClr val="000000"/>
                </a:solidFill>
                <a:latin typeface="Anantason"/>
                <a:ea typeface="Anantason"/>
                <a:cs typeface="Anantason"/>
                <a:sym typeface="Anantason"/>
              </a:rPr>
              <a:t>, sino apoyar a las familias para mejorar hábitos con pequeños pasos.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7329054" y="5873903"/>
            <a:ext cx="3629893" cy="3623281"/>
          </a:xfrm>
          <a:custGeom>
            <a:avLst/>
            <a:gdLst/>
            <a:ahLst/>
            <a:cxnLst/>
            <a:rect r="r" b="b" t="t" l="l"/>
            <a:pathLst>
              <a:path h="3623281" w="3629893">
                <a:moveTo>
                  <a:pt x="0" y="0"/>
                </a:moveTo>
                <a:lnTo>
                  <a:pt x="3629892" y="0"/>
                </a:lnTo>
                <a:lnTo>
                  <a:pt x="3629892" y="3623281"/>
                </a:lnTo>
                <a:lnTo>
                  <a:pt x="0" y="36232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367299" y="449639"/>
            <a:ext cx="3575142" cy="876023"/>
          </a:xfrm>
          <a:custGeom>
            <a:avLst/>
            <a:gdLst/>
            <a:ahLst/>
            <a:cxnLst/>
            <a:rect r="r" b="b" t="t" l="l"/>
            <a:pathLst>
              <a:path h="876023" w="3575142">
                <a:moveTo>
                  <a:pt x="0" y="0"/>
                </a:moveTo>
                <a:lnTo>
                  <a:pt x="3575143" y="0"/>
                </a:lnTo>
                <a:lnTo>
                  <a:pt x="3575143" y="876023"/>
                </a:lnTo>
                <a:lnTo>
                  <a:pt x="0" y="87602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327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150369" y="1527562"/>
            <a:ext cx="5045412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b="true" sz="3999">
                <a:solidFill>
                  <a:srgbClr val="000000"/>
                </a:solidFill>
                <a:latin typeface="Anantason Bold"/>
                <a:ea typeface="Anantason Bold"/>
                <a:cs typeface="Anantason Bold"/>
                <a:sym typeface="Anantason Bold"/>
              </a:rPr>
              <a:t>CONCLUSIÓN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E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523192" y="273635"/>
            <a:ext cx="2797097" cy="5474212"/>
          </a:xfrm>
          <a:custGeom>
            <a:avLst/>
            <a:gdLst/>
            <a:ahLst/>
            <a:cxnLst/>
            <a:rect r="r" b="b" t="t" l="l"/>
            <a:pathLst>
              <a:path h="5474212" w="2797097">
                <a:moveTo>
                  <a:pt x="0" y="0"/>
                </a:moveTo>
                <a:lnTo>
                  <a:pt x="2797098" y="0"/>
                </a:lnTo>
                <a:lnTo>
                  <a:pt x="2797098" y="5474211"/>
                </a:lnTo>
                <a:lnTo>
                  <a:pt x="0" y="547421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4639815"/>
            <a:ext cx="6132686" cy="4088457"/>
          </a:xfrm>
          <a:custGeom>
            <a:avLst/>
            <a:gdLst/>
            <a:ahLst/>
            <a:cxnLst/>
            <a:rect r="r" b="b" t="t" l="l"/>
            <a:pathLst>
              <a:path h="4088457" w="6132686">
                <a:moveTo>
                  <a:pt x="0" y="0"/>
                </a:moveTo>
                <a:lnTo>
                  <a:pt x="6132686" y="0"/>
                </a:lnTo>
                <a:lnTo>
                  <a:pt x="6132686" y="4088458"/>
                </a:lnTo>
                <a:lnTo>
                  <a:pt x="0" y="40884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982113" y="3186401"/>
            <a:ext cx="8323774" cy="1839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9361"/>
              </a:lnSpc>
            </a:pPr>
            <a:r>
              <a:rPr lang="en-US" b="true" sz="6687">
                <a:solidFill>
                  <a:srgbClr val="000000"/>
                </a:solidFill>
                <a:latin typeface="Anantason Bold"/>
                <a:ea typeface="Anantason Bold"/>
                <a:cs typeface="Anantason Bold"/>
                <a:sym typeface="Anantason Bold"/>
              </a:rPr>
              <a:t>PROYECTO MINIFIT</a:t>
            </a:r>
          </a:p>
          <a:p>
            <a:pPr algn="r">
              <a:lnSpc>
                <a:spcPts val="5229"/>
              </a:lnSpc>
              <a:spcBef>
                <a:spcPct val="0"/>
              </a:spcBef>
            </a:pPr>
            <a:r>
              <a:rPr lang="en-US" b="true" sz="3735">
                <a:solidFill>
                  <a:srgbClr val="000000"/>
                </a:solidFill>
                <a:latin typeface="Anantason Bold"/>
                <a:ea typeface="Anantason Bold"/>
                <a:cs typeface="Anantason Bold"/>
                <a:sym typeface="Anantason Bold"/>
              </a:rPr>
              <a:t>INGENIERÍA EN INFORMÁTICA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144000" y="6445762"/>
            <a:ext cx="6777741" cy="25552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61"/>
              </a:lnSpc>
            </a:pPr>
            <a:r>
              <a:rPr lang="en-US" sz="2901" b="true">
                <a:solidFill>
                  <a:srgbClr val="000000"/>
                </a:solidFill>
                <a:latin typeface="Anantason Bold"/>
                <a:ea typeface="Anantason Bold"/>
                <a:cs typeface="Anantason Bold"/>
                <a:sym typeface="Anantason Bold"/>
              </a:rPr>
              <a:t>Integrantes:</a:t>
            </a:r>
            <a:r>
              <a:rPr lang="en-US" sz="2901">
                <a:solidFill>
                  <a:srgbClr val="000000"/>
                </a:solidFill>
                <a:latin typeface="Anantason"/>
                <a:ea typeface="Anantason"/>
                <a:cs typeface="Anantason"/>
                <a:sym typeface="Anantason"/>
              </a:rPr>
              <a:t> Dyland Martinez Cisternas</a:t>
            </a:r>
          </a:p>
          <a:p>
            <a:pPr algn="l">
              <a:lnSpc>
                <a:spcPts val="4061"/>
              </a:lnSpc>
            </a:pPr>
            <a:r>
              <a:rPr lang="en-US" sz="2901">
                <a:solidFill>
                  <a:srgbClr val="000000"/>
                </a:solidFill>
                <a:latin typeface="Anantason"/>
                <a:ea typeface="Anantason"/>
                <a:cs typeface="Anantason"/>
                <a:sym typeface="Anantason"/>
              </a:rPr>
              <a:t>                        Polet Adasme Peñailillo</a:t>
            </a:r>
          </a:p>
          <a:p>
            <a:pPr algn="l">
              <a:lnSpc>
                <a:spcPts val="4061"/>
              </a:lnSpc>
            </a:pPr>
            <a:r>
              <a:rPr lang="en-US" sz="2901">
                <a:solidFill>
                  <a:srgbClr val="000000"/>
                </a:solidFill>
                <a:latin typeface="Anantason"/>
                <a:ea typeface="Anantason"/>
                <a:cs typeface="Anantason"/>
                <a:sym typeface="Anantason"/>
              </a:rPr>
              <a:t>                        Fernanda Barra Reyes</a:t>
            </a:r>
          </a:p>
          <a:p>
            <a:pPr algn="l">
              <a:lnSpc>
                <a:spcPts val="4061"/>
              </a:lnSpc>
            </a:pPr>
            <a:r>
              <a:rPr lang="en-US" sz="2901" b="true">
                <a:solidFill>
                  <a:srgbClr val="000000"/>
                </a:solidFill>
                <a:latin typeface="Anantason Bold"/>
                <a:ea typeface="Anantason Bold"/>
                <a:cs typeface="Anantason Bold"/>
                <a:sym typeface="Anantason Bold"/>
              </a:rPr>
              <a:t>Sección:</a:t>
            </a:r>
            <a:r>
              <a:rPr lang="en-US" sz="2901">
                <a:solidFill>
                  <a:srgbClr val="000000"/>
                </a:solidFill>
                <a:latin typeface="Anantason"/>
                <a:ea typeface="Anantason"/>
                <a:cs typeface="Anantason"/>
                <a:sym typeface="Anantason"/>
              </a:rPr>
              <a:t> Capstone-007v</a:t>
            </a:r>
          </a:p>
          <a:p>
            <a:pPr algn="l">
              <a:lnSpc>
                <a:spcPts val="4061"/>
              </a:lnSpc>
              <a:spcBef>
                <a:spcPct val="0"/>
              </a:spcBef>
            </a:pPr>
            <a:r>
              <a:rPr lang="en-US" b="true" sz="2901">
                <a:solidFill>
                  <a:srgbClr val="000000"/>
                </a:solidFill>
                <a:latin typeface="Anantason Bold"/>
                <a:ea typeface="Anantason Bold"/>
                <a:cs typeface="Anantason Bold"/>
                <a:sym typeface="Anantason Bold"/>
              </a:rPr>
              <a:t>Docente:</a:t>
            </a:r>
            <a:r>
              <a:rPr lang="en-US" sz="2901">
                <a:solidFill>
                  <a:srgbClr val="000000"/>
                </a:solidFill>
                <a:latin typeface="Anantason"/>
                <a:ea typeface="Anantason"/>
                <a:cs typeface="Anantason"/>
                <a:sym typeface="Anantason"/>
              </a:rPr>
              <a:t> Fernando Herrera Francesconi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931770" y="658435"/>
            <a:ext cx="3809041" cy="937976"/>
          </a:xfrm>
          <a:custGeom>
            <a:avLst/>
            <a:gdLst/>
            <a:ahLst/>
            <a:cxnLst/>
            <a:rect r="r" b="b" t="t" l="l"/>
            <a:pathLst>
              <a:path h="937976" w="3809041">
                <a:moveTo>
                  <a:pt x="0" y="0"/>
                </a:moveTo>
                <a:lnTo>
                  <a:pt x="3809041" y="0"/>
                </a:lnTo>
                <a:lnTo>
                  <a:pt x="3809041" y="937977"/>
                </a:lnTo>
                <a:lnTo>
                  <a:pt x="0" y="93797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E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565545" y="6010842"/>
            <a:ext cx="2854598" cy="3806130"/>
          </a:xfrm>
          <a:custGeom>
            <a:avLst/>
            <a:gdLst/>
            <a:ahLst/>
            <a:cxnLst/>
            <a:rect r="r" b="b" t="t" l="l"/>
            <a:pathLst>
              <a:path h="3806130" w="2854598">
                <a:moveTo>
                  <a:pt x="0" y="0"/>
                </a:moveTo>
                <a:lnTo>
                  <a:pt x="2854598" y="0"/>
                </a:lnTo>
                <a:lnTo>
                  <a:pt x="2854598" y="3806130"/>
                </a:lnTo>
                <a:lnTo>
                  <a:pt x="0" y="38061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815958" y="2191177"/>
            <a:ext cx="10914766" cy="6155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59"/>
              </a:lnSpc>
            </a:pPr>
            <a:r>
              <a:rPr lang="en-US" sz="2899">
                <a:solidFill>
                  <a:srgbClr val="242222"/>
                </a:solidFill>
                <a:latin typeface="Anantason"/>
                <a:ea typeface="Anantason"/>
                <a:cs typeface="Anantason"/>
                <a:sym typeface="Anantason"/>
              </a:rPr>
              <a:t>PROBLEMÁTICA</a:t>
            </a:r>
          </a:p>
          <a:p>
            <a:pPr algn="l">
              <a:lnSpc>
                <a:spcPts val="4059"/>
              </a:lnSpc>
            </a:pPr>
            <a:r>
              <a:rPr lang="en-US" sz="2899">
                <a:solidFill>
                  <a:srgbClr val="242222"/>
                </a:solidFill>
                <a:latin typeface="Anantason"/>
                <a:ea typeface="Anantason"/>
                <a:cs typeface="Anantason"/>
                <a:sym typeface="Anantason"/>
              </a:rPr>
              <a:t>PROPUESTA - SOLUCIÓN</a:t>
            </a:r>
          </a:p>
          <a:p>
            <a:pPr algn="l">
              <a:lnSpc>
                <a:spcPts val="4059"/>
              </a:lnSpc>
            </a:pPr>
            <a:r>
              <a:rPr lang="en-US" sz="2899">
                <a:solidFill>
                  <a:srgbClr val="242222"/>
                </a:solidFill>
                <a:latin typeface="Anantason"/>
                <a:ea typeface="Anantason"/>
                <a:cs typeface="Anantason"/>
                <a:sym typeface="Anantason"/>
              </a:rPr>
              <a:t>OBJETIVOS DEL PROYECTO</a:t>
            </a:r>
          </a:p>
          <a:p>
            <a:pPr algn="l">
              <a:lnSpc>
                <a:spcPts val="4059"/>
              </a:lnSpc>
            </a:pPr>
            <a:r>
              <a:rPr lang="en-US" sz="2899">
                <a:solidFill>
                  <a:srgbClr val="242222"/>
                </a:solidFill>
                <a:latin typeface="Anantason"/>
                <a:ea typeface="Anantason"/>
                <a:cs typeface="Anantason"/>
                <a:sym typeface="Anantason"/>
              </a:rPr>
              <a:t>ALCANCES MVP</a:t>
            </a:r>
          </a:p>
          <a:p>
            <a:pPr algn="l">
              <a:lnSpc>
                <a:spcPts val="4059"/>
              </a:lnSpc>
            </a:pPr>
            <a:r>
              <a:rPr lang="en-US" sz="2899">
                <a:solidFill>
                  <a:srgbClr val="242222"/>
                </a:solidFill>
                <a:latin typeface="Anantason"/>
                <a:ea typeface="Anantason"/>
                <a:cs typeface="Anantason"/>
                <a:sym typeface="Anantason"/>
              </a:rPr>
              <a:t>PRINCIPALES FUNCIONALIDADES</a:t>
            </a:r>
          </a:p>
          <a:p>
            <a:pPr algn="l">
              <a:lnSpc>
                <a:spcPts val="4059"/>
              </a:lnSpc>
            </a:pPr>
            <a:r>
              <a:rPr lang="en-US" sz="2899">
                <a:solidFill>
                  <a:srgbClr val="242222"/>
                </a:solidFill>
                <a:latin typeface="Anantason"/>
                <a:ea typeface="Anantason"/>
                <a:cs typeface="Anantason"/>
                <a:sym typeface="Anantason"/>
              </a:rPr>
              <a:t>MODELO CANVAS</a:t>
            </a:r>
          </a:p>
          <a:p>
            <a:pPr algn="l">
              <a:lnSpc>
                <a:spcPts val="4059"/>
              </a:lnSpc>
            </a:pPr>
            <a:r>
              <a:rPr lang="en-US" sz="2899">
                <a:solidFill>
                  <a:srgbClr val="242222"/>
                </a:solidFill>
                <a:latin typeface="Anantason"/>
                <a:ea typeface="Anantason"/>
                <a:cs typeface="Anantason"/>
                <a:sym typeface="Anantason"/>
              </a:rPr>
              <a:t>METODOLOGÍA</a:t>
            </a:r>
          </a:p>
          <a:p>
            <a:pPr algn="l">
              <a:lnSpc>
                <a:spcPts val="4059"/>
              </a:lnSpc>
            </a:pPr>
            <a:r>
              <a:rPr lang="en-US" sz="2899">
                <a:solidFill>
                  <a:srgbClr val="242222"/>
                </a:solidFill>
                <a:latin typeface="Anantason"/>
                <a:ea typeface="Anantason"/>
                <a:cs typeface="Anantason"/>
                <a:sym typeface="Anantason"/>
              </a:rPr>
              <a:t>COSTOS Y ESTRATEGÍA</a:t>
            </a:r>
          </a:p>
          <a:p>
            <a:pPr algn="l">
              <a:lnSpc>
                <a:spcPts val="4059"/>
              </a:lnSpc>
            </a:pPr>
            <a:r>
              <a:rPr lang="en-US" sz="2899">
                <a:solidFill>
                  <a:srgbClr val="242222"/>
                </a:solidFill>
                <a:latin typeface="Anantason"/>
                <a:ea typeface="Anantason"/>
                <a:cs typeface="Anantason"/>
                <a:sym typeface="Anantason"/>
              </a:rPr>
              <a:t>ESTUDIO DE MERCADO</a:t>
            </a:r>
          </a:p>
          <a:p>
            <a:pPr algn="l">
              <a:lnSpc>
                <a:spcPts val="4059"/>
              </a:lnSpc>
            </a:pPr>
            <a:r>
              <a:rPr lang="en-US" sz="2899">
                <a:solidFill>
                  <a:srgbClr val="242222"/>
                </a:solidFill>
                <a:latin typeface="Anantason"/>
                <a:ea typeface="Anantason"/>
                <a:cs typeface="Anantason"/>
                <a:sym typeface="Anantason"/>
              </a:rPr>
              <a:t>TECNOLOGÍAS DEL DESARROLLO </a:t>
            </a:r>
          </a:p>
          <a:p>
            <a:pPr algn="l">
              <a:lnSpc>
                <a:spcPts val="4059"/>
              </a:lnSpc>
            </a:pPr>
            <a:r>
              <a:rPr lang="en-US" sz="2899">
                <a:solidFill>
                  <a:srgbClr val="242222"/>
                </a:solidFill>
                <a:latin typeface="Anantason"/>
                <a:ea typeface="Anantason"/>
                <a:cs typeface="Anantason"/>
                <a:sym typeface="Anantason"/>
              </a:rPr>
              <a:t>MOCKUPS APP Y PWA</a:t>
            </a:r>
          </a:p>
          <a:p>
            <a:pPr algn="l">
              <a:lnSpc>
                <a:spcPts val="4059"/>
              </a:lnSpc>
              <a:spcBef>
                <a:spcPct val="0"/>
              </a:spcBef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3556574" y="962025"/>
            <a:ext cx="1439466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b="true" sz="3399">
                <a:solidFill>
                  <a:srgbClr val="000000"/>
                </a:solidFill>
                <a:latin typeface="Anantason Bold"/>
                <a:ea typeface="Anantason Bold"/>
                <a:cs typeface="Anantason Bold"/>
                <a:sym typeface="Anantason Bold"/>
              </a:rPr>
              <a:t>ÍNDICE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E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057891" y="586083"/>
            <a:ext cx="3491905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b="true" sz="3399">
                <a:solidFill>
                  <a:srgbClr val="000000"/>
                </a:solidFill>
                <a:latin typeface="Anantason Bold"/>
                <a:ea typeface="Anantason Bold"/>
                <a:cs typeface="Anantason Bold"/>
                <a:sym typeface="Anantason Bold"/>
              </a:rPr>
              <a:t>PROBLEMÁTICA </a:t>
            </a: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449324" y="3888920"/>
            <a:ext cx="7302809" cy="6329621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028700" y="305503"/>
            <a:ext cx="5281926" cy="2397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40"/>
              </a:lnSpc>
            </a:pPr>
            <a:r>
              <a:rPr lang="en-US" b="true" sz="4600">
                <a:solidFill>
                  <a:srgbClr val="000000"/>
                </a:solidFill>
                <a:latin typeface="Anantason Bold"/>
                <a:ea typeface="Anantason Bold"/>
                <a:cs typeface="Anantason Bold"/>
                <a:sym typeface="Anantason Bold"/>
              </a:rPr>
              <a:t> OB</a:t>
            </a:r>
            <a:r>
              <a:rPr lang="en-US" b="true" sz="4600">
                <a:solidFill>
                  <a:srgbClr val="000000"/>
                </a:solidFill>
                <a:latin typeface="Anantason Bold"/>
                <a:ea typeface="Anantason Bold"/>
                <a:cs typeface="Anantason Bold"/>
                <a:sym typeface="Anantason Bold"/>
              </a:rPr>
              <a:t>ESIDAD INFANTIL EN CHILE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391136" y="1609475"/>
            <a:ext cx="10896864" cy="2785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Anantason"/>
                <a:ea typeface="Anantason"/>
                <a:cs typeface="Anantason"/>
                <a:sym typeface="Anantason"/>
              </a:rPr>
              <a:t>Bajo nivel de actividad fisica</a:t>
            </a:r>
          </a:p>
          <a:p>
            <a:pPr algn="l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Anantason"/>
                <a:ea typeface="Anantason"/>
                <a:cs typeface="Anantason"/>
                <a:sym typeface="Anantason"/>
              </a:rPr>
              <a:t>Uso excesivo de tecnología y pantallas.</a:t>
            </a:r>
          </a:p>
          <a:p>
            <a:pPr algn="l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Anantason"/>
                <a:ea typeface="Anantason"/>
                <a:cs typeface="Anantason"/>
                <a:sym typeface="Anantason"/>
              </a:rPr>
              <a:t>Falta de educación alimentaria en los hogares</a:t>
            </a:r>
          </a:p>
          <a:p>
            <a:pPr algn="l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Anantason"/>
                <a:ea typeface="Anantason"/>
                <a:cs typeface="Anantason"/>
                <a:sym typeface="Anantason"/>
              </a:rPr>
              <a:t>Escaso tiempo de los padres para supervisar hábitos.</a:t>
            </a:r>
          </a:p>
          <a:p>
            <a:pPr algn="l">
              <a:lnSpc>
                <a:spcPts val="4480"/>
              </a:lnSpc>
            </a:pP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229108" y="2496951"/>
            <a:ext cx="6418066" cy="775966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E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668511" y="800045"/>
            <a:ext cx="3905174" cy="3158310"/>
          </a:xfrm>
          <a:custGeom>
            <a:avLst/>
            <a:gdLst/>
            <a:ahLst/>
            <a:cxnLst/>
            <a:rect r="r" b="b" t="t" l="l"/>
            <a:pathLst>
              <a:path h="3158310" w="3905174">
                <a:moveTo>
                  <a:pt x="0" y="0"/>
                </a:moveTo>
                <a:lnTo>
                  <a:pt x="3905174" y="0"/>
                </a:lnTo>
                <a:lnTo>
                  <a:pt x="3905174" y="3158310"/>
                </a:lnTo>
                <a:lnTo>
                  <a:pt x="0" y="31583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882921" y="6193915"/>
            <a:ext cx="3466457" cy="3457791"/>
          </a:xfrm>
          <a:custGeom>
            <a:avLst/>
            <a:gdLst/>
            <a:ahLst/>
            <a:cxnLst/>
            <a:rect r="r" b="b" t="t" l="l"/>
            <a:pathLst>
              <a:path h="3457791" w="3466457">
                <a:moveTo>
                  <a:pt x="0" y="0"/>
                </a:moveTo>
                <a:lnTo>
                  <a:pt x="3466457" y="0"/>
                </a:lnTo>
                <a:lnTo>
                  <a:pt x="3466457" y="3457791"/>
                </a:lnTo>
                <a:lnTo>
                  <a:pt x="0" y="345779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840748" y="3334101"/>
            <a:ext cx="3017259" cy="2387406"/>
          </a:xfrm>
          <a:custGeom>
            <a:avLst/>
            <a:gdLst/>
            <a:ahLst/>
            <a:cxnLst/>
            <a:rect r="r" b="b" t="t" l="l"/>
            <a:pathLst>
              <a:path h="2387406" w="3017259">
                <a:moveTo>
                  <a:pt x="0" y="0"/>
                </a:moveTo>
                <a:lnTo>
                  <a:pt x="3017259" y="0"/>
                </a:lnTo>
                <a:lnTo>
                  <a:pt x="3017259" y="2387406"/>
                </a:lnTo>
                <a:lnTo>
                  <a:pt x="0" y="238740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2312525"/>
            <a:ext cx="12518889" cy="6226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620"/>
              </a:lnSpc>
            </a:pPr>
          </a:p>
          <a:p>
            <a:pPr algn="just" marL="626112" indent="-313056" lvl="1">
              <a:lnSpc>
                <a:spcPts val="4060"/>
              </a:lnSpc>
              <a:buFont typeface="Arial"/>
              <a:buChar char="•"/>
            </a:pPr>
            <a:r>
              <a:rPr lang="en-US" sz="2900">
                <a:solidFill>
                  <a:srgbClr val="000000"/>
                </a:solidFill>
                <a:latin typeface="Anantason"/>
                <a:ea typeface="Anantason"/>
                <a:cs typeface="Anantason"/>
                <a:sym typeface="Anantason"/>
              </a:rPr>
              <a:t>Registro de alimentación + actividad física.</a:t>
            </a:r>
          </a:p>
          <a:p>
            <a:pPr algn="just">
              <a:lnSpc>
                <a:spcPts val="4060"/>
              </a:lnSpc>
            </a:pPr>
          </a:p>
          <a:p>
            <a:pPr algn="just" marL="626112" indent="-313056" lvl="1">
              <a:lnSpc>
                <a:spcPts val="4060"/>
              </a:lnSpc>
              <a:buFont typeface="Arial"/>
              <a:buChar char="•"/>
            </a:pPr>
            <a:r>
              <a:rPr lang="en-US" sz="2900">
                <a:solidFill>
                  <a:srgbClr val="000000"/>
                </a:solidFill>
                <a:latin typeface="Anantason"/>
                <a:ea typeface="Anantason"/>
                <a:cs typeface="Anantason"/>
                <a:sym typeface="Anantason"/>
              </a:rPr>
              <a:t>Gráficos y estadísticas de progreso.</a:t>
            </a:r>
          </a:p>
          <a:p>
            <a:pPr algn="just">
              <a:lnSpc>
                <a:spcPts val="4060"/>
              </a:lnSpc>
            </a:pPr>
          </a:p>
          <a:p>
            <a:pPr algn="just" marL="626112" indent="-313056" lvl="1">
              <a:lnSpc>
                <a:spcPts val="4060"/>
              </a:lnSpc>
              <a:buFont typeface="Arial"/>
              <a:buChar char="•"/>
            </a:pPr>
            <a:r>
              <a:rPr lang="en-US" sz="2900">
                <a:solidFill>
                  <a:srgbClr val="000000"/>
                </a:solidFill>
                <a:latin typeface="Anantason"/>
                <a:ea typeface="Anantason"/>
                <a:cs typeface="Anantason"/>
                <a:sym typeface="Anantason"/>
              </a:rPr>
              <a:t>F</a:t>
            </a:r>
            <a:r>
              <a:rPr lang="en-US" sz="2900">
                <a:solidFill>
                  <a:srgbClr val="000000"/>
                </a:solidFill>
                <a:latin typeface="Anantason"/>
                <a:ea typeface="Anantason"/>
                <a:cs typeface="Anantason"/>
                <a:sym typeface="Anantason"/>
              </a:rPr>
              <a:t>ichas nutricionales y reportes periódicos.</a:t>
            </a:r>
          </a:p>
          <a:p>
            <a:pPr algn="just">
              <a:lnSpc>
                <a:spcPts val="4060"/>
              </a:lnSpc>
            </a:pPr>
          </a:p>
          <a:p>
            <a:pPr algn="just" marL="626112" indent="-313056" lvl="1">
              <a:lnSpc>
                <a:spcPts val="4060"/>
              </a:lnSpc>
              <a:buFont typeface="Arial"/>
              <a:buChar char="•"/>
            </a:pPr>
            <a:r>
              <a:rPr lang="en-US" sz="2900">
                <a:solidFill>
                  <a:srgbClr val="000000"/>
                </a:solidFill>
                <a:latin typeface="Anantason"/>
                <a:ea typeface="Anantason"/>
                <a:cs typeface="Anantason"/>
                <a:sym typeface="Anantason"/>
              </a:rPr>
              <a:t>Integración OpenFoodFacts.</a:t>
            </a:r>
          </a:p>
          <a:p>
            <a:pPr algn="just">
              <a:lnSpc>
                <a:spcPts val="4060"/>
              </a:lnSpc>
            </a:pPr>
          </a:p>
          <a:p>
            <a:pPr algn="just" marL="626112" indent="-313056" lvl="1">
              <a:lnSpc>
                <a:spcPts val="4060"/>
              </a:lnSpc>
              <a:buFont typeface="Arial"/>
              <a:buChar char="•"/>
            </a:pPr>
            <a:r>
              <a:rPr lang="en-US" sz="2900">
                <a:solidFill>
                  <a:srgbClr val="000000"/>
                </a:solidFill>
                <a:latin typeface="Anantason"/>
                <a:ea typeface="Anantason"/>
                <a:cs typeface="Anantason"/>
                <a:sym typeface="Anantason"/>
              </a:rPr>
              <a:t>T</a:t>
            </a:r>
            <a:r>
              <a:rPr lang="en-US" sz="2900">
                <a:solidFill>
                  <a:srgbClr val="000000"/>
                </a:solidFill>
                <a:latin typeface="Anantason"/>
                <a:ea typeface="Anantason"/>
                <a:cs typeface="Anantason"/>
                <a:sym typeface="Anantason"/>
              </a:rPr>
              <a:t>ips y educación alimentaria</a:t>
            </a:r>
          </a:p>
          <a:p>
            <a:pPr algn="just">
              <a:lnSpc>
                <a:spcPts val="4060"/>
              </a:lnSpc>
            </a:pPr>
          </a:p>
          <a:p>
            <a:pPr algn="just" marL="626112" indent="-313056" lvl="1">
              <a:lnSpc>
                <a:spcPts val="4060"/>
              </a:lnSpc>
              <a:buFont typeface="Arial"/>
              <a:buChar char="•"/>
            </a:pPr>
            <a:r>
              <a:rPr lang="en-US" sz="2900">
                <a:solidFill>
                  <a:srgbClr val="000000"/>
                </a:solidFill>
                <a:latin typeface="Anantason"/>
                <a:ea typeface="Anantason"/>
                <a:cs typeface="Anantason"/>
                <a:sym typeface="Anantason"/>
              </a:rPr>
              <a:t>Patrocinio identificado con nota «Patrocinado»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369306" y="962025"/>
            <a:ext cx="2703016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b="true" sz="3399">
                <a:solidFill>
                  <a:srgbClr val="000000"/>
                </a:solidFill>
                <a:latin typeface="Anantason Bold"/>
                <a:ea typeface="Anantason Bold"/>
                <a:cs typeface="Anantason Bold"/>
                <a:sym typeface="Anantason Bold"/>
              </a:rPr>
              <a:t>PROPUESTA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369306" y="1881360"/>
            <a:ext cx="10299204" cy="49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60"/>
              </a:lnSpc>
            </a:pPr>
            <a:r>
              <a:rPr lang="en-US" sz="2900" b="true">
                <a:solidFill>
                  <a:srgbClr val="000000"/>
                </a:solidFill>
                <a:latin typeface="Anantason Bold"/>
                <a:ea typeface="Anantason Bold"/>
                <a:cs typeface="Anantason Bold"/>
                <a:sym typeface="Anantason Bold"/>
              </a:rPr>
              <a:t>PLATAFO</a:t>
            </a:r>
            <a:r>
              <a:rPr lang="en-US" sz="2900" b="true">
                <a:solidFill>
                  <a:srgbClr val="000000"/>
                </a:solidFill>
                <a:latin typeface="Anantason Bold"/>
                <a:ea typeface="Anantason Bold"/>
                <a:cs typeface="Anantason Bold"/>
                <a:sym typeface="Anantason Bold"/>
              </a:rPr>
              <a:t>RMA MOVIL Y WEB PARA QUE APODERADOS 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E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63556" y="191969"/>
            <a:ext cx="2507650" cy="2507650"/>
          </a:xfrm>
          <a:custGeom>
            <a:avLst/>
            <a:gdLst/>
            <a:ahLst/>
            <a:cxnLst/>
            <a:rect r="r" b="b" t="t" l="l"/>
            <a:pathLst>
              <a:path h="2507650" w="2507650">
                <a:moveTo>
                  <a:pt x="0" y="0"/>
                </a:moveTo>
                <a:lnTo>
                  <a:pt x="2507650" y="0"/>
                </a:lnTo>
                <a:lnTo>
                  <a:pt x="2507650" y="2507650"/>
                </a:lnTo>
                <a:lnTo>
                  <a:pt x="0" y="25076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207764" y="411395"/>
            <a:ext cx="3629893" cy="3623281"/>
          </a:xfrm>
          <a:custGeom>
            <a:avLst/>
            <a:gdLst/>
            <a:ahLst/>
            <a:cxnLst/>
            <a:rect r="r" b="b" t="t" l="l"/>
            <a:pathLst>
              <a:path h="3623281" w="3629893">
                <a:moveTo>
                  <a:pt x="0" y="0"/>
                </a:moveTo>
                <a:lnTo>
                  <a:pt x="3629893" y="0"/>
                </a:lnTo>
                <a:lnTo>
                  <a:pt x="3629893" y="3623281"/>
                </a:lnTo>
                <a:lnTo>
                  <a:pt x="0" y="36232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859147" y="827633"/>
            <a:ext cx="5804297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b="true" sz="3399">
                <a:solidFill>
                  <a:srgbClr val="000000"/>
                </a:solidFill>
                <a:latin typeface="Anantason Bold"/>
                <a:ea typeface="Anantason Bold"/>
                <a:cs typeface="Anantason Bold"/>
                <a:sym typeface="Anantason Bold"/>
              </a:rPr>
              <a:t>OBJETIVOS DEL PROYECTO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022895" y="5100524"/>
            <a:ext cx="9911953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Anantason"/>
                <a:ea typeface="Anantason"/>
                <a:cs typeface="Anantason"/>
                <a:sym typeface="Anantason"/>
              </a:rPr>
              <a:t>Promover cambios sost</a:t>
            </a:r>
            <a:r>
              <a:rPr lang="en-US" sz="3399">
                <a:solidFill>
                  <a:srgbClr val="000000"/>
                </a:solidFill>
                <a:latin typeface="Anantason"/>
                <a:ea typeface="Anantason"/>
                <a:cs typeface="Anantason"/>
                <a:sym typeface="Anantason"/>
              </a:rPr>
              <a:t>enibles en la vida familiar.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022895" y="5795214"/>
            <a:ext cx="6546949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Anantason"/>
                <a:ea typeface="Anantason"/>
                <a:cs typeface="Anantason"/>
                <a:sym typeface="Anantason"/>
              </a:rPr>
              <a:t>Of</a:t>
            </a:r>
            <a:r>
              <a:rPr lang="en-US" sz="3399">
                <a:solidFill>
                  <a:srgbClr val="000000"/>
                </a:solidFill>
                <a:latin typeface="Anantason"/>
                <a:ea typeface="Anantason"/>
                <a:cs typeface="Anantason"/>
                <a:sym typeface="Anantason"/>
              </a:rPr>
              <a:t>recer calificación educativa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022895" y="4405834"/>
            <a:ext cx="8890397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Anantason"/>
                <a:ea typeface="Anantason"/>
                <a:cs typeface="Anantason"/>
                <a:sym typeface="Anantason"/>
              </a:rPr>
              <a:t>Visualizar </a:t>
            </a:r>
            <a:r>
              <a:rPr lang="en-US" sz="3399">
                <a:solidFill>
                  <a:srgbClr val="000000"/>
                </a:solidFill>
                <a:latin typeface="Anantason"/>
                <a:ea typeface="Anantason"/>
                <a:cs typeface="Anantason"/>
                <a:sym typeface="Anantason"/>
              </a:rPr>
              <a:t>el progreso con reportes simples.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965537" y="3711144"/>
            <a:ext cx="10458550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Anantason"/>
                <a:ea typeface="Anantason"/>
                <a:cs typeface="Anantason"/>
                <a:sym typeface="Anantason"/>
              </a:rPr>
              <a:t>Concientizar a los pad</a:t>
            </a:r>
            <a:r>
              <a:rPr lang="en-US" sz="3399">
                <a:solidFill>
                  <a:srgbClr val="000000"/>
                </a:solidFill>
                <a:latin typeface="Anantason"/>
                <a:ea typeface="Anantason"/>
                <a:cs typeface="Anantason"/>
                <a:sym typeface="Anantason"/>
              </a:rPr>
              <a:t>res sobre hábitos saludables.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965537" y="3017202"/>
            <a:ext cx="10246916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Anantason"/>
                <a:ea typeface="Anantason"/>
                <a:cs typeface="Anantason"/>
                <a:sym typeface="Anantason"/>
              </a:rPr>
              <a:t>Facilitar </a:t>
            </a:r>
            <a:r>
              <a:rPr lang="en-US" sz="3399">
                <a:solidFill>
                  <a:srgbClr val="000000"/>
                </a:solidFill>
                <a:latin typeface="Anantason"/>
                <a:ea typeface="Anantason"/>
                <a:cs typeface="Anantason"/>
                <a:sym typeface="Anantason"/>
              </a:rPr>
              <a:t>registro de alimentación y actividad física.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663556" y="7109040"/>
            <a:ext cx="6312362" cy="5231370"/>
          </a:xfrm>
          <a:custGeom>
            <a:avLst/>
            <a:gdLst/>
            <a:ahLst/>
            <a:cxnLst/>
            <a:rect r="r" b="b" t="t" l="l"/>
            <a:pathLst>
              <a:path h="5231370" w="6312362">
                <a:moveTo>
                  <a:pt x="0" y="0"/>
                </a:moveTo>
                <a:lnTo>
                  <a:pt x="6312362" y="0"/>
                </a:lnTo>
                <a:lnTo>
                  <a:pt x="6312362" y="5231369"/>
                </a:lnTo>
                <a:lnTo>
                  <a:pt x="0" y="523136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E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721621" y="523720"/>
            <a:ext cx="7251936" cy="7876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60"/>
              </a:lnSpc>
              <a:spcBef>
                <a:spcPct val="0"/>
              </a:spcBef>
            </a:pPr>
            <a:r>
              <a:rPr lang="en-US" b="true" sz="4614" spc="1047">
                <a:solidFill>
                  <a:srgbClr val="2B2C30"/>
                </a:solidFill>
                <a:latin typeface="Anantason Bold"/>
                <a:ea typeface="Anantason Bold"/>
                <a:cs typeface="Anantason Bold"/>
                <a:sym typeface="Anantason Bold"/>
              </a:rPr>
              <a:t>ALCANCES - MVP</a:t>
            </a:r>
          </a:p>
        </p:txBody>
      </p:sp>
      <p:sp>
        <p:nvSpPr>
          <p:cNvPr name="AutoShape 3" id="3"/>
          <p:cNvSpPr/>
          <p:nvPr/>
        </p:nvSpPr>
        <p:spPr>
          <a:xfrm>
            <a:off x="4950221" y="1311387"/>
            <a:ext cx="2654322" cy="0"/>
          </a:xfrm>
          <a:prstGeom prst="line">
            <a:avLst/>
          </a:prstGeom>
          <a:ln cap="flat" w="9525">
            <a:solidFill>
              <a:srgbClr val="2B2C3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208518" y="6242038"/>
            <a:ext cx="3234887" cy="3234887"/>
          </a:xfrm>
          <a:custGeom>
            <a:avLst/>
            <a:gdLst/>
            <a:ahLst/>
            <a:cxnLst/>
            <a:rect r="r" b="b" t="t" l="l"/>
            <a:pathLst>
              <a:path h="3234887" w="3234887">
                <a:moveTo>
                  <a:pt x="0" y="0"/>
                </a:moveTo>
                <a:lnTo>
                  <a:pt x="3234887" y="0"/>
                </a:lnTo>
                <a:lnTo>
                  <a:pt x="3234887" y="3234887"/>
                </a:lnTo>
                <a:lnTo>
                  <a:pt x="0" y="32348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281713" y="6699238"/>
            <a:ext cx="3006287" cy="3006287"/>
          </a:xfrm>
          <a:custGeom>
            <a:avLst/>
            <a:gdLst/>
            <a:ahLst/>
            <a:cxnLst/>
            <a:rect r="r" b="b" t="t" l="l"/>
            <a:pathLst>
              <a:path h="3006287" w="3006287">
                <a:moveTo>
                  <a:pt x="0" y="0"/>
                </a:moveTo>
                <a:lnTo>
                  <a:pt x="3006287" y="0"/>
                </a:lnTo>
                <a:lnTo>
                  <a:pt x="3006287" y="3006287"/>
                </a:lnTo>
                <a:lnTo>
                  <a:pt x="0" y="300628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712393" y="1754767"/>
            <a:ext cx="3952203" cy="6130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60"/>
              </a:lnSpc>
              <a:spcBef>
                <a:spcPct val="0"/>
              </a:spcBef>
            </a:pPr>
            <a:r>
              <a:rPr lang="en-US" b="true" sz="3614" spc="820">
                <a:solidFill>
                  <a:srgbClr val="2B2C30"/>
                </a:solidFill>
                <a:latin typeface="Anantason Bold"/>
                <a:ea typeface="Anantason Bold"/>
                <a:cs typeface="Anantason Bold"/>
                <a:sym typeface="Anantason Bold"/>
              </a:rPr>
              <a:t>PROPÓSITO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125075" y="1745242"/>
            <a:ext cx="8162925" cy="6390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00"/>
              </a:lnSpc>
              <a:spcBef>
                <a:spcPct val="0"/>
              </a:spcBef>
            </a:pPr>
            <a:r>
              <a:rPr lang="en-US" b="true" sz="3714" spc="843">
                <a:solidFill>
                  <a:srgbClr val="2B2C30"/>
                </a:solidFill>
                <a:latin typeface="Anantason Bold"/>
                <a:ea typeface="Anantason Bold"/>
                <a:cs typeface="Anantason Bold"/>
                <a:sym typeface="Anantason Bold"/>
              </a:rPr>
              <a:t>FUERA DE ALCANCE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79918" y="3191192"/>
            <a:ext cx="7483407" cy="20260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32937" indent="-416469" lvl="1">
              <a:lnSpc>
                <a:spcPts val="5401"/>
              </a:lnSpc>
              <a:buFont typeface="Arial"/>
              <a:buChar char="•"/>
            </a:pPr>
            <a:r>
              <a:rPr lang="en-US" sz="3857">
                <a:solidFill>
                  <a:srgbClr val="2B2C30"/>
                </a:solidFill>
                <a:latin typeface="Anantason"/>
                <a:ea typeface="Anantason"/>
                <a:cs typeface="Anantason"/>
                <a:sym typeface="Anantason"/>
              </a:rPr>
              <a:t>Apoyo a Padres </a:t>
            </a:r>
          </a:p>
          <a:p>
            <a:pPr algn="l" marL="832937" indent="-416469" lvl="1">
              <a:lnSpc>
                <a:spcPts val="5401"/>
              </a:lnSpc>
              <a:buFont typeface="Arial"/>
              <a:buChar char="•"/>
            </a:pPr>
            <a:r>
              <a:rPr lang="en-US" sz="3857">
                <a:solidFill>
                  <a:srgbClr val="2B2C30"/>
                </a:solidFill>
                <a:latin typeface="Anantason"/>
                <a:ea typeface="Anantason"/>
                <a:cs typeface="Anantason"/>
                <a:sym typeface="Anantason"/>
              </a:rPr>
              <a:t>Beneficio indirecto al niño</a:t>
            </a:r>
          </a:p>
          <a:p>
            <a:pPr algn="l" marL="832937" indent="-416469" lvl="1">
              <a:lnSpc>
                <a:spcPts val="5401"/>
              </a:lnSpc>
              <a:buFont typeface="Arial"/>
              <a:buChar char="•"/>
            </a:pPr>
            <a:r>
              <a:rPr lang="en-US" sz="3857">
                <a:solidFill>
                  <a:srgbClr val="2B2C30"/>
                </a:solidFill>
                <a:latin typeface="Anantason"/>
                <a:ea typeface="Anantason"/>
                <a:cs typeface="Anantason"/>
                <a:sym typeface="Anantason"/>
              </a:rPr>
              <a:t>Conciencia social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718202" y="2699188"/>
            <a:ext cx="7541098" cy="68266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32937" indent="-416469" lvl="1">
              <a:lnSpc>
                <a:spcPts val="5401"/>
              </a:lnSpc>
              <a:buFont typeface="Arial"/>
              <a:buChar char="•"/>
            </a:pPr>
            <a:r>
              <a:rPr lang="en-US" sz="3857">
                <a:solidFill>
                  <a:srgbClr val="2B2C30"/>
                </a:solidFill>
                <a:latin typeface="Anantason"/>
                <a:ea typeface="Anantason"/>
                <a:cs typeface="Anantason"/>
                <a:sym typeface="Anantason"/>
              </a:rPr>
              <a:t>Módulos financieros o de monetización</a:t>
            </a:r>
          </a:p>
          <a:p>
            <a:pPr algn="l" marL="832937" indent="-416469" lvl="1">
              <a:lnSpc>
                <a:spcPts val="5401"/>
              </a:lnSpc>
              <a:buFont typeface="Arial"/>
              <a:buChar char="•"/>
            </a:pPr>
            <a:r>
              <a:rPr lang="en-US" sz="3857">
                <a:solidFill>
                  <a:srgbClr val="2B2C30"/>
                </a:solidFill>
                <a:latin typeface="Anantason"/>
                <a:ea typeface="Anantason"/>
                <a:cs typeface="Anantason"/>
                <a:sym typeface="Anantason"/>
              </a:rPr>
              <a:t>Gamificación avanzada</a:t>
            </a:r>
          </a:p>
          <a:p>
            <a:pPr algn="l" marL="832937" indent="-416469" lvl="1">
              <a:lnSpc>
                <a:spcPts val="5401"/>
              </a:lnSpc>
              <a:buFont typeface="Arial"/>
              <a:buChar char="•"/>
            </a:pPr>
            <a:r>
              <a:rPr lang="en-US" sz="3857">
                <a:solidFill>
                  <a:srgbClr val="2B2C30"/>
                </a:solidFill>
                <a:latin typeface="Anantason"/>
                <a:ea typeface="Anantason"/>
                <a:cs typeface="Anantason"/>
                <a:sym typeface="Anantason"/>
              </a:rPr>
              <a:t>Inteligencia Artificial avanzada</a:t>
            </a:r>
          </a:p>
          <a:p>
            <a:pPr algn="l" marL="832937" indent="-416469" lvl="1">
              <a:lnSpc>
                <a:spcPts val="5401"/>
              </a:lnSpc>
              <a:buFont typeface="Arial"/>
              <a:buChar char="•"/>
            </a:pPr>
            <a:r>
              <a:rPr lang="en-US" sz="3857">
                <a:solidFill>
                  <a:srgbClr val="2B2C30"/>
                </a:solidFill>
                <a:latin typeface="Anantason"/>
                <a:ea typeface="Anantason"/>
                <a:cs typeface="Anantason"/>
                <a:sym typeface="Anantason"/>
              </a:rPr>
              <a:t>Integración con gimnasios o asesorías externas</a:t>
            </a:r>
          </a:p>
          <a:p>
            <a:pPr algn="l" marL="832937" indent="-416469" lvl="1">
              <a:lnSpc>
                <a:spcPts val="5401"/>
              </a:lnSpc>
              <a:buFont typeface="Arial"/>
              <a:buChar char="•"/>
            </a:pPr>
            <a:r>
              <a:rPr lang="en-US" sz="3857">
                <a:solidFill>
                  <a:srgbClr val="2B2C30"/>
                </a:solidFill>
                <a:latin typeface="Anantason"/>
                <a:ea typeface="Anantason"/>
                <a:cs typeface="Anantason"/>
                <a:sym typeface="Anantason"/>
              </a:rPr>
              <a:t>Compatibilidad con dispositivos wearables</a:t>
            </a:r>
          </a:p>
          <a:p>
            <a:pPr algn="l">
              <a:lnSpc>
                <a:spcPts val="5401"/>
              </a:lnSpc>
            </a:pPr>
          </a:p>
          <a:p>
            <a:pPr algn="l">
              <a:lnSpc>
                <a:spcPts val="5401"/>
              </a:lnSpc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E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597298" y="1486681"/>
            <a:ext cx="3268613" cy="3264528"/>
          </a:xfrm>
          <a:custGeom>
            <a:avLst/>
            <a:gdLst/>
            <a:ahLst/>
            <a:cxnLst/>
            <a:rect r="r" b="b" t="t" l="l"/>
            <a:pathLst>
              <a:path h="3264528" w="3268613">
                <a:moveTo>
                  <a:pt x="0" y="0"/>
                </a:moveTo>
                <a:lnTo>
                  <a:pt x="3268613" y="0"/>
                </a:lnTo>
                <a:lnTo>
                  <a:pt x="3268613" y="3264528"/>
                </a:lnTo>
                <a:lnTo>
                  <a:pt x="0" y="32645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56595" y="7216418"/>
            <a:ext cx="3093077" cy="3070582"/>
          </a:xfrm>
          <a:custGeom>
            <a:avLst/>
            <a:gdLst/>
            <a:ahLst/>
            <a:cxnLst/>
            <a:rect r="r" b="b" t="t" l="l"/>
            <a:pathLst>
              <a:path h="3070582" w="3093077">
                <a:moveTo>
                  <a:pt x="0" y="0"/>
                </a:moveTo>
                <a:lnTo>
                  <a:pt x="3093077" y="0"/>
                </a:lnTo>
                <a:lnTo>
                  <a:pt x="3093077" y="3070582"/>
                </a:lnTo>
                <a:lnTo>
                  <a:pt x="0" y="307058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91463" y="1096288"/>
            <a:ext cx="11340445" cy="6120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b="true">
                <a:solidFill>
                  <a:srgbClr val="000000"/>
                </a:solidFill>
                <a:latin typeface="Anantason Bold"/>
                <a:ea typeface="Anantason Bold"/>
                <a:cs typeface="Anantason Bold"/>
                <a:sym typeface="Anantason Bold"/>
              </a:rPr>
              <a:t>PRINCIPALES FUNCIONALIDADES:</a:t>
            </a:r>
          </a:p>
          <a:p>
            <a:pPr algn="l">
              <a:lnSpc>
                <a:spcPts val="4340"/>
              </a:lnSpc>
            </a:pPr>
          </a:p>
          <a:p>
            <a:pPr algn="l" marL="669291" indent="-334646" lvl="1">
              <a:lnSpc>
                <a:spcPts val="4340"/>
              </a:lnSpc>
              <a:buFont typeface="Arial"/>
              <a:buChar char="•"/>
            </a:pPr>
            <a:r>
              <a:rPr lang="en-US" sz="3100">
                <a:solidFill>
                  <a:srgbClr val="000000"/>
                </a:solidFill>
                <a:latin typeface="Anantason"/>
                <a:ea typeface="Anantason"/>
                <a:cs typeface="Anantason"/>
                <a:sym typeface="Anantason"/>
              </a:rPr>
              <a:t>Login </a:t>
            </a:r>
          </a:p>
          <a:p>
            <a:pPr algn="l" marL="669291" indent="-334646" lvl="1">
              <a:lnSpc>
                <a:spcPts val="4340"/>
              </a:lnSpc>
              <a:buFont typeface="Arial"/>
              <a:buChar char="•"/>
            </a:pPr>
            <a:r>
              <a:rPr lang="en-US" sz="3100">
                <a:solidFill>
                  <a:srgbClr val="000000"/>
                </a:solidFill>
                <a:latin typeface="Anantason"/>
                <a:ea typeface="Anantason"/>
                <a:cs typeface="Anantason"/>
                <a:sym typeface="Anantason"/>
              </a:rPr>
              <a:t>Autenticacion </a:t>
            </a:r>
          </a:p>
          <a:p>
            <a:pPr algn="l" marL="669291" indent="-334646" lvl="1">
              <a:lnSpc>
                <a:spcPts val="4340"/>
              </a:lnSpc>
              <a:buFont typeface="Arial"/>
              <a:buChar char="•"/>
            </a:pPr>
            <a:r>
              <a:rPr lang="en-US" sz="3100">
                <a:solidFill>
                  <a:srgbClr val="000000"/>
                </a:solidFill>
                <a:latin typeface="Anantason"/>
                <a:ea typeface="Anantason"/>
                <a:cs typeface="Anantason"/>
                <a:sym typeface="Anantason"/>
              </a:rPr>
              <a:t>Registros Básicos del niño </a:t>
            </a:r>
          </a:p>
          <a:p>
            <a:pPr algn="l" marL="669291" indent="-334646" lvl="1">
              <a:lnSpc>
                <a:spcPts val="4340"/>
              </a:lnSpc>
              <a:buFont typeface="Arial"/>
              <a:buChar char="•"/>
            </a:pPr>
            <a:r>
              <a:rPr lang="en-US" sz="3100">
                <a:solidFill>
                  <a:srgbClr val="000000"/>
                </a:solidFill>
                <a:latin typeface="Anantason"/>
                <a:ea typeface="Anantason"/>
                <a:cs typeface="Anantason"/>
                <a:sym typeface="Anantason"/>
              </a:rPr>
              <a:t>Ingreso de alimentación diaria</a:t>
            </a:r>
          </a:p>
          <a:p>
            <a:pPr algn="l" marL="669291" indent="-334646" lvl="1">
              <a:lnSpc>
                <a:spcPts val="4340"/>
              </a:lnSpc>
              <a:buFont typeface="Arial"/>
              <a:buChar char="•"/>
            </a:pPr>
            <a:r>
              <a:rPr lang="en-US" sz="3100">
                <a:solidFill>
                  <a:srgbClr val="000000"/>
                </a:solidFill>
                <a:latin typeface="Anantason"/>
                <a:ea typeface="Anantason"/>
                <a:cs typeface="Anantason"/>
                <a:sym typeface="Anantason"/>
              </a:rPr>
              <a:t>Registro de actividad </a:t>
            </a:r>
          </a:p>
          <a:p>
            <a:pPr algn="l" marL="669291" indent="-334646" lvl="1">
              <a:lnSpc>
                <a:spcPts val="4340"/>
              </a:lnSpc>
              <a:buFont typeface="Arial"/>
              <a:buChar char="•"/>
            </a:pPr>
            <a:r>
              <a:rPr lang="en-US" sz="3100">
                <a:solidFill>
                  <a:srgbClr val="000000"/>
                </a:solidFill>
                <a:latin typeface="Anantason"/>
                <a:ea typeface="Anantason"/>
                <a:cs typeface="Anantason"/>
                <a:sym typeface="Anantason"/>
              </a:rPr>
              <a:t>Visualización de estadisticas</a:t>
            </a:r>
          </a:p>
          <a:p>
            <a:pPr algn="l" marL="669291" indent="-334646" lvl="1">
              <a:lnSpc>
                <a:spcPts val="4340"/>
              </a:lnSpc>
              <a:buFont typeface="Arial"/>
              <a:buChar char="•"/>
            </a:pPr>
            <a:r>
              <a:rPr lang="en-US" sz="3100">
                <a:solidFill>
                  <a:srgbClr val="000000"/>
                </a:solidFill>
                <a:latin typeface="Anantason"/>
                <a:ea typeface="Anantason"/>
                <a:cs typeface="Anantason"/>
                <a:sym typeface="Anantason"/>
              </a:rPr>
              <a:t>Recomendaciones saludables</a:t>
            </a:r>
          </a:p>
          <a:p>
            <a:pPr algn="l" marL="669291" indent="-334646" lvl="1">
              <a:lnSpc>
                <a:spcPts val="4340"/>
              </a:lnSpc>
              <a:buFont typeface="Arial"/>
              <a:buChar char="•"/>
            </a:pPr>
            <a:r>
              <a:rPr lang="en-US" sz="3100">
                <a:solidFill>
                  <a:srgbClr val="000000"/>
                </a:solidFill>
                <a:latin typeface="Anantason"/>
                <a:ea typeface="Anantason"/>
                <a:cs typeface="Anantason"/>
                <a:sym typeface="Anantason"/>
              </a:rPr>
              <a:t>Chatbot educativo básico </a:t>
            </a:r>
          </a:p>
          <a:p>
            <a:pPr algn="l">
              <a:lnSpc>
                <a:spcPts val="4340"/>
              </a:lnSpc>
              <a:spcBef>
                <a:spcPct val="0"/>
              </a:spcBef>
            </a:pP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6662613" y="5143500"/>
            <a:ext cx="5869370" cy="5858679"/>
          </a:xfrm>
          <a:custGeom>
            <a:avLst/>
            <a:gdLst/>
            <a:ahLst/>
            <a:cxnLst/>
            <a:rect r="r" b="b" t="t" l="l"/>
            <a:pathLst>
              <a:path h="5858679" w="5869370">
                <a:moveTo>
                  <a:pt x="0" y="0"/>
                </a:moveTo>
                <a:lnTo>
                  <a:pt x="5869370" y="0"/>
                </a:lnTo>
                <a:lnTo>
                  <a:pt x="5869370" y="5858679"/>
                </a:lnTo>
                <a:lnTo>
                  <a:pt x="0" y="585867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073063" y="3044092"/>
            <a:ext cx="4186238" cy="6276801"/>
          </a:xfrm>
          <a:custGeom>
            <a:avLst/>
            <a:gdLst/>
            <a:ahLst/>
            <a:cxnLst/>
            <a:rect r="r" b="b" t="t" l="l"/>
            <a:pathLst>
              <a:path h="6276801" w="4186238">
                <a:moveTo>
                  <a:pt x="0" y="0"/>
                </a:moveTo>
                <a:lnTo>
                  <a:pt x="4186237" y="0"/>
                </a:lnTo>
                <a:lnTo>
                  <a:pt x="4186237" y="6276801"/>
                </a:lnTo>
                <a:lnTo>
                  <a:pt x="0" y="627680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E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84409" y="2311192"/>
            <a:ext cx="2298541" cy="2298541"/>
          </a:xfrm>
          <a:custGeom>
            <a:avLst/>
            <a:gdLst/>
            <a:ahLst/>
            <a:cxnLst/>
            <a:rect r="r" b="b" t="t" l="l"/>
            <a:pathLst>
              <a:path h="2298541" w="2298541">
                <a:moveTo>
                  <a:pt x="0" y="0"/>
                </a:moveTo>
                <a:lnTo>
                  <a:pt x="2298541" y="0"/>
                </a:lnTo>
                <a:lnTo>
                  <a:pt x="2298541" y="2298541"/>
                </a:lnTo>
                <a:lnTo>
                  <a:pt x="0" y="22985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113874" y="3265609"/>
            <a:ext cx="2447553" cy="2447553"/>
          </a:xfrm>
          <a:custGeom>
            <a:avLst/>
            <a:gdLst/>
            <a:ahLst/>
            <a:cxnLst/>
            <a:rect r="r" b="b" t="t" l="l"/>
            <a:pathLst>
              <a:path h="2447553" w="2447553">
                <a:moveTo>
                  <a:pt x="0" y="0"/>
                </a:moveTo>
                <a:lnTo>
                  <a:pt x="2447553" y="0"/>
                </a:lnTo>
                <a:lnTo>
                  <a:pt x="2447553" y="2447553"/>
                </a:lnTo>
                <a:lnTo>
                  <a:pt x="0" y="244755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972788" y="5143500"/>
            <a:ext cx="2688248" cy="2688248"/>
          </a:xfrm>
          <a:custGeom>
            <a:avLst/>
            <a:gdLst/>
            <a:ahLst/>
            <a:cxnLst/>
            <a:rect r="r" b="b" t="t" l="l"/>
            <a:pathLst>
              <a:path h="2688248" w="2688248">
                <a:moveTo>
                  <a:pt x="0" y="0"/>
                </a:moveTo>
                <a:lnTo>
                  <a:pt x="2688248" y="0"/>
                </a:lnTo>
                <a:lnTo>
                  <a:pt x="2688248" y="2688248"/>
                </a:lnTo>
                <a:lnTo>
                  <a:pt x="0" y="268824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238271" y="614362"/>
            <a:ext cx="8680351" cy="7524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99"/>
              </a:lnSpc>
              <a:spcBef>
                <a:spcPct val="0"/>
              </a:spcBef>
            </a:pPr>
            <a:r>
              <a:rPr lang="en-US" b="true" sz="4499">
                <a:solidFill>
                  <a:srgbClr val="000000"/>
                </a:solidFill>
                <a:latin typeface="Anantason Bold"/>
                <a:ea typeface="Anantason Bold"/>
                <a:cs typeface="Anantason Bold"/>
                <a:sym typeface="Anantason Bold"/>
              </a:rPr>
              <a:t>METODOLOGÍA ÁGIL SCRUM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28625" y="4762817"/>
            <a:ext cx="4212878" cy="2380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Dyland Martinez 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Jefe de Proyectos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Desarrollador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QA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191307" y="5919787"/>
            <a:ext cx="4292688" cy="2380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759"/>
              </a:lnSpc>
              <a:spcBef>
                <a:spcPct val="0"/>
              </a:spcBef>
            </a:pPr>
            <a:r>
              <a:rPr lang="en-US" sz="3399" strike="noStrike" u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Polet Adasme</a:t>
            </a:r>
          </a:p>
          <a:p>
            <a:pPr algn="ctr" marL="0" indent="0" lvl="0">
              <a:lnSpc>
                <a:spcPts val="4759"/>
              </a:lnSpc>
              <a:spcBef>
                <a:spcPct val="0"/>
              </a:spcBef>
            </a:pPr>
            <a:r>
              <a:rPr lang="en-US" sz="3399" strike="noStrike" u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Scrum</a:t>
            </a:r>
          </a:p>
          <a:p>
            <a:pPr algn="ctr" marL="0" indent="0" lvl="0">
              <a:lnSpc>
                <a:spcPts val="4759"/>
              </a:lnSpc>
              <a:spcBef>
                <a:spcPct val="0"/>
              </a:spcBef>
            </a:pPr>
            <a:r>
              <a:rPr lang="en-US" sz="3399" strike="noStrike" u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Desarrollador</a:t>
            </a:r>
          </a:p>
          <a:p>
            <a:pPr algn="ctr" marL="0" indent="0" lvl="0">
              <a:lnSpc>
                <a:spcPts val="4759"/>
              </a:lnSpc>
              <a:spcBef>
                <a:spcPct val="0"/>
              </a:spcBef>
            </a:pPr>
            <a:r>
              <a:rPr lang="en-US" sz="3399" strike="noStrike" u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QA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210473" y="8233728"/>
            <a:ext cx="4212878" cy="1780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Fernanda Barra 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Desarrollador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QA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E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16525" y="1997919"/>
            <a:ext cx="8225301" cy="4919563"/>
          </a:xfrm>
          <a:custGeom>
            <a:avLst/>
            <a:gdLst/>
            <a:ahLst/>
            <a:cxnLst/>
            <a:rect r="r" b="b" t="t" l="l"/>
            <a:pathLst>
              <a:path h="4919563" w="8225301">
                <a:moveTo>
                  <a:pt x="0" y="0"/>
                </a:moveTo>
                <a:lnTo>
                  <a:pt x="8225300" y="0"/>
                </a:lnTo>
                <a:lnTo>
                  <a:pt x="8225300" y="4919562"/>
                </a:lnTo>
                <a:lnTo>
                  <a:pt x="0" y="49195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342656" y="4743450"/>
            <a:ext cx="7489388" cy="4746795"/>
          </a:xfrm>
          <a:custGeom>
            <a:avLst/>
            <a:gdLst/>
            <a:ahLst/>
            <a:cxnLst/>
            <a:rect r="r" b="b" t="t" l="l"/>
            <a:pathLst>
              <a:path h="4746795" w="7489388">
                <a:moveTo>
                  <a:pt x="0" y="0"/>
                </a:moveTo>
                <a:lnTo>
                  <a:pt x="7489388" y="0"/>
                </a:lnTo>
                <a:lnTo>
                  <a:pt x="7489388" y="4746795"/>
                </a:lnTo>
                <a:lnTo>
                  <a:pt x="0" y="474679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425706" y="294750"/>
            <a:ext cx="3406337" cy="3406337"/>
          </a:xfrm>
          <a:custGeom>
            <a:avLst/>
            <a:gdLst/>
            <a:ahLst/>
            <a:cxnLst/>
            <a:rect r="r" b="b" t="t" l="l"/>
            <a:pathLst>
              <a:path h="3406337" w="3406337">
                <a:moveTo>
                  <a:pt x="0" y="0"/>
                </a:moveTo>
                <a:lnTo>
                  <a:pt x="3406338" y="0"/>
                </a:lnTo>
                <a:lnTo>
                  <a:pt x="3406338" y="3406337"/>
                </a:lnTo>
                <a:lnTo>
                  <a:pt x="0" y="340633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78817" y="764769"/>
            <a:ext cx="8680351" cy="8540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99"/>
              </a:lnSpc>
              <a:spcBef>
                <a:spcPct val="0"/>
              </a:spcBef>
            </a:pPr>
            <a:r>
              <a:rPr lang="en-US" b="true" sz="4999">
                <a:solidFill>
                  <a:srgbClr val="000000"/>
                </a:solidFill>
                <a:latin typeface="Anantason Bold"/>
                <a:ea typeface="Anantason Bold"/>
                <a:cs typeface="Anantason Bold"/>
                <a:sym typeface="Anantason Bold"/>
              </a:rPr>
              <a:t>METODOLOGÍA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DAGyKIIi9Qw</dc:identifier>
  <dcterms:modified xsi:type="dcterms:W3CDTF">2011-08-01T06:04:30Z</dcterms:modified>
  <cp:revision>1</cp:revision>
  <dc:title>portada</dc:title>
</cp:coreProperties>
</file>